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35"/>
  </p:notesMasterIdLst>
  <p:handoutMasterIdLst>
    <p:handoutMasterId r:id="rId36"/>
  </p:handoutMasterIdLst>
  <p:sldIdLst>
    <p:sldId id="258" r:id="rId6"/>
    <p:sldId id="260" r:id="rId7"/>
    <p:sldId id="277" r:id="rId8"/>
    <p:sldId id="279" r:id="rId9"/>
    <p:sldId id="280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491" r:id="rId24"/>
    <p:sldId id="295" r:id="rId25"/>
    <p:sldId id="296" r:id="rId26"/>
    <p:sldId id="298" r:id="rId27"/>
    <p:sldId id="297" r:id="rId28"/>
    <p:sldId id="264" r:id="rId29"/>
    <p:sldId id="490" r:id="rId30"/>
    <p:sldId id="299" r:id="rId31"/>
    <p:sldId id="300" r:id="rId32"/>
    <p:sldId id="301" r:id="rId33"/>
    <p:sldId id="266" r:id="rId34"/>
  </p:sldIdLst>
  <p:sldSz cx="12192000" cy="6858000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56" userDrawn="1">
          <p15:clr>
            <a:srgbClr val="A4A3A4"/>
          </p15:clr>
        </p15:guide>
        <p15:guide id="2" pos="19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dley, Chris" initials="" lastIdx="54" clrIdx="0"/>
  <p:cmAuthor id="2" name="Andrew Moroney" initials="AM" lastIdx="17" clrIdx="1">
    <p:extLst>
      <p:ext uri="{19B8F6BF-5375-455C-9EA6-DF929625EA0E}">
        <p15:presenceInfo xmlns:p15="http://schemas.microsoft.com/office/powerpoint/2012/main" userId="S::amoroney@symmetrimkting.onmicrosoft.com::b2bb6e96-e539-45a8-9a55-bc168aadae7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6997"/>
    <a:srgbClr val="E08C30"/>
    <a:srgbClr val="309CE2"/>
    <a:srgbClr val="6B2146"/>
    <a:srgbClr val="F1BD59"/>
    <a:srgbClr val="E8E8E8"/>
    <a:srgbClr val="A264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20" autoAdjust="0"/>
    <p:restoredTop sz="95502" autoAdjust="0"/>
  </p:normalViewPr>
  <p:slideViewPr>
    <p:cSldViewPr snapToGrid="0">
      <p:cViewPr varScale="1">
        <p:scale>
          <a:sx n="109" d="100"/>
          <a:sy n="109" d="100"/>
        </p:scale>
        <p:origin x="1020" y="78"/>
      </p:cViewPr>
      <p:guideLst>
        <p:guide orient="horz" pos="1056"/>
        <p:guide pos="19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5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5A5692B-6477-2049-AA20-08EC604497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46276B-3CEC-2249-A187-CC7555F1D6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7C369D2-67BF-7C45-BDCC-72FE6BCF9456}" type="datetimeFigureOut">
              <a:rPr lang="en-US"/>
              <a:pPr>
                <a:defRPr/>
              </a:pPr>
              <a:t>10/18/2021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474D6C-5243-4A43-BB3C-51955017391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3867FB-BF18-DC4E-8558-87FA95231B0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F0D89E4-5742-D54C-8F4C-D149D0182F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BA6ABB6-15FD-D84C-9A3E-EC89EA9296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3249" tIns="46625" rIns="93249" bIns="4662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5BC136-A784-DF46-B963-AB37EEC2A9B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3249" tIns="46625" rIns="93249" bIns="4662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0DB12E7C-6522-3949-80AA-8AF272B7B44B}" type="datetimeFigureOut">
              <a:rPr lang="en-US"/>
              <a:pPr>
                <a:defRPr/>
              </a:pPr>
              <a:t>10/18/2021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FEB77EC-4971-714F-AE12-6684F77AA8E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49" tIns="46625" rIns="93249" bIns="4662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5165EB4-23D3-7B47-874E-B45D786060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1038" y="4714875"/>
            <a:ext cx="5435600" cy="4465638"/>
          </a:xfrm>
          <a:prstGeom prst="rect">
            <a:avLst/>
          </a:prstGeom>
        </p:spPr>
        <p:txBody>
          <a:bodyPr vert="horz" lIns="93249" tIns="46625" rIns="93249" bIns="46625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64A7CA-6F85-CF43-9AD9-D51D342B405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5300"/>
          </a:xfrm>
          <a:prstGeom prst="rect">
            <a:avLst/>
          </a:prstGeom>
        </p:spPr>
        <p:txBody>
          <a:bodyPr vert="horz" lIns="93249" tIns="46625" rIns="93249" bIns="4662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D8F8CE-F765-C94D-BCB1-1AD6375F79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5300"/>
          </a:xfrm>
          <a:prstGeom prst="rect">
            <a:avLst/>
          </a:prstGeom>
        </p:spPr>
        <p:txBody>
          <a:bodyPr vert="horz" wrap="square" lIns="93249" tIns="46625" rIns="93249" bIns="4662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D8A447E7-169B-B24C-B416-D5F38AE950D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These plots show how the numerator and denominator of the </a:t>
            </a:r>
            <a:r>
              <a:rPr lang="en-US" altLang="en-US" dirty="0" err="1">
                <a:ea typeface="ＭＳ Ｐゴシック" panose="020B0600070205080204" pitchFamily="34" charset="-128"/>
              </a:rPr>
              <a:t>biquad</a:t>
            </a:r>
            <a:r>
              <a:rPr lang="en-US" altLang="en-US" dirty="0">
                <a:ea typeface="ＭＳ Ｐゴシック" panose="020B0600070205080204" pitchFamily="34" charset="-128"/>
              </a:rPr>
              <a:t> combine to create the total </a:t>
            </a:r>
            <a:r>
              <a:rPr lang="en-US" altLang="en-US" dirty="0" err="1">
                <a:ea typeface="ＭＳ Ｐゴシック" panose="020B0600070205080204" pitchFamily="34" charset="-128"/>
              </a:rPr>
              <a:t>biquad</a:t>
            </a:r>
            <a:r>
              <a:rPr lang="en-US" altLang="en-US" dirty="0">
                <a:ea typeface="ＭＳ Ｐゴシック" panose="020B0600070205080204" pitchFamily="34" charset="-128"/>
              </a:rPr>
              <a:t> response.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A447E7-169B-B24C-B416-D5F38AE950DB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1940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These plots show how the numerator and denominator of the </a:t>
            </a:r>
            <a:r>
              <a:rPr lang="en-US" altLang="en-US" dirty="0" err="1">
                <a:ea typeface="ＭＳ Ｐゴシック" panose="020B0600070205080204" pitchFamily="34" charset="-128"/>
              </a:rPr>
              <a:t>biquad</a:t>
            </a:r>
            <a:r>
              <a:rPr lang="en-US" altLang="en-US" dirty="0">
                <a:ea typeface="ＭＳ Ｐゴシック" panose="020B0600070205080204" pitchFamily="34" charset="-128"/>
              </a:rPr>
              <a:t> combine to create the total </a:t>
            </a:r>
            <a:r>
              <a:rPr lang="en-US" altLang="en-US" dirty="0" err="1">
                <a:ea typeface="ＭＳ Ｐゴシック" panose="020B0600070205080204" pitchFamily="34" charset="-128"/>
              </a:rPr>
              <a:t>biquad</a:t>
            </a:r>
            <a:r>
              <a:rPr lang="en-US" altLang="en-US" dirty="0">
                <a:ea typeface="ＭＳ Ｐゴシック" panose="020B0600070205080204" pitchFamily="34" charset="-128"/>
              </a:rPr>
              <a:t> response.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A447E7-169B-B24C-B416-D5F38AE950DB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04186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These plots show how the numerator and denominator of the </a:t>
            </a:r>
            <a:r>
              <a:rPr lang="en-US" altLang="en-US" dirty="0" err="1">
                <a:ea typeface="ＭＳ Ｐゴシック" panose="020B0600070205080204" pitchFamily="34" charset="-128"/>
              </a:rPr>
              <a:t>biquad</a:t>
            </a:r>
            <a:r>
              <a:rPr lang="en-US" altLang="en-US" dirty="0">
                <a:ea typeface="ＭＳ Ｐゴシック" panose="020B0600070205080204" pitchFamily="34" charset="-128"/>
              </a:rPr>
              <a:t> combine to create the total </a:t>
            </a:r>
            <a:r>
              <a:rPr lang="en-US" altLang="en-US" dirty="0" err="1">
                <a:ea typeface="ＭＳ Ｐゴシック" panose="020B0600070205080204" pitchFamily="34" charset="-128"/>
              </a:rPr>
              <a:t>biquad</a:t>
            </a:r>
            <a:r>
              <a:rPr lang="en-US" altLang="en-US" dirty="0">
                <a:ea typeface="ＭＳ Ｐゴシック" panose="020B0600070205080204" pitchFamily="34" charset="-128"/>
              </a:rPr>
              <a:t> response.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A447E7-169B-B24C-B416-D5F38AE950DB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52058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These plots show how the numerator and denominator of the </a:t>
            </a:r>
            <a:r>
              <a:rPr lang="en-US" altLang="en-US" dirty="0" err="1">
                <a:ea typeface="ＭＳ Ｐゴシック" panose="020B0600070205080204" pitchFamily="34" charset="-128"/>
              </a:rPr>
              <a:t>biquad</a:t>
            </a:r>
            <a:r>
              <a:rPr lang="en-US" altLang="en-US" dirty="0">
                <a:ea typeface="ＭＳ Ｐゴシック" panose="020B0600070205080204" pitchFamily="34" charset="-128"/>
              </a:rPr>
              <a:t> combine to create the total </a:t>
            </a:r>
            <a:r>
              <a:rPr lang="en-US" altLang="en-US" dirty="0" err="1">
                <a:ea typeface="ＭＳ Ｐゴシック" panose="020B0600070205080204" pitchFamily="34" charset="-128"/>
              </a:rPr>
              <a:t>biquad</a:t>
            </a:r>
            <a:r>
              <a:rPr lang="en-US" altLang="en-US" dirty="0">
                <a:ea typeface="ＭＳ Ｐゴシック" panose="020B0600070205080204" pitchFamily="34" charset="-128"/>
              </a:rPr>
              <a:t> response.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A447E7-169B-B24C-B416-D5F38AE950DB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025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These plots show how the numerator and denominator of the </a:t>
            </a:r>
            <a:r>
              <a:rPr lang="en-US" altLang="en-US" dirty="0" err="1">
                <a:ea typeface="ＭＳ Ｐゴシック" panose="020B0600070205080204" pitchFamily="34" charset="-128"/>
              </a:rPr>
              <a:t>biquad</a:t>
            </a:r>
            <a:r>
              <a:rPr lang="en-US" altLang="en-US" dirty="0">
                <a:ea typeface="ＭＳ Ｐゴシック" panose="020B0600070205080204" pitchFamily="34" charset="-128"/>
              </a:rPr>
              <a:t> combine to create the total </a:t>
            </a:r>
            <a:r>
              <a:rPr lang="en-US" altLang="en-US" dirty="0" err="1">
                <a:ea typeface="ＭＳ Ｐゴシック" panose="020B0600070205080204" pitchFamily="34" charset="-128"/>
              </a:rPr>
              <a:t>biquad</a:t>
            </a:r>
            <a:r>
              <a:rPr lang="en-US" altLang="en-US" dirty="0">
                <a:ea typeface="ＭＳ Ｐゴシック" panose="020B0600070205080204" pitchFamily="34" charset="-128"/>
              </a:rPr>
              <a:t> response.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A447E7-169B-B24C-B416-D5F38AE950DB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12298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8.jp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Pag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man, snow, dark, board&#10;&#10;Description automatically generated">
            <a:extLst>
              <a:ext uri="{FF2B5EF4-FFF2-40B4-BE49-F238E27FC236}">
                <a16:creationId xmlns:a16="http://schemas.microsoft.com/office/drawing/2014/main" id="{CE8C7D25-8AFF-9B4F-AA7D-CAA48B0769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2"/>
          <a:stretch/>
        </p:blipFill>
        <p:spPr>
          <a:xfrm>
            <a:off x="1" y="0"/>
            <a:ext cx="12191999" cy="704088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0CB85661-1C37-374F-8238-49A2466048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0" y="2183131"/>
            <a:ext cx="7315200" cy="578008"/>
          </a:xfrm>
          <a:prstGeom prst="rect">
            <a:avLst/>
          </a:prstGeom>
        </p:spPr>
        <p:txBody>
          <a:bodyPr anchor="b"/>
          <a:lstStyle>
            <a:lvl1pPr algn="l">
              <a:defRPr sz="3600" b="0" i="0">
                <a:solidFill>
                  <a:srgbClr val="E08C30"/>
                </a:solidFill>
                <a:latin typeface="+mj-lt"/>
                <a:ea typeface="Noto Sans TC Medium" panose="020B0500000000000000" pitchFamily="34" charset="-128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Master title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D67399F-2F8D-A643-87E5-6F25A4856AD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33400" y="2970291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309CE2"/>
                </a:solidFill>
                <a:latin typeface="Arial" panose="020B0604020202020204" pitchFamily="34" charset="0"/>
                <a:ea typeface="Noto Sans TC" panose="020B0500000000000000" pitchFamily="34" charset="-128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 subtitle here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E44E173F-EAB6-A74E-A9D6-972844EECB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108711"/>
            <a:ext cx="5522471" cy="532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EAE1B532-F0D5-AC46-9B54-9642602857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3400" y="6356357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Date ere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F7CB08A0-0B4A-584E-94C9-3ACA18068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89400" y="6356357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Footer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925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+Content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DD6AB8B4-94DA-B34F-86F4-EA57D2F3B1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3400" y="1394949"/>
            <a:ext cx="5394960" cy="411480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1800">
                <a:solidFill>
                  <a:schemeClr val="tx1"/>
                </a:solidFill>
                <a:latin typeface="+mn-lt"/>
              </a:defRPr>
            </a:lvl3pPr>
            <a:lvl4pPr>
              <a:defRPr sz="1800">
                <a:solidFill>
                  <a:schemeClr val="tx1"/>
                </a:solidFill>
                <a:latin typeface="+mn-lt"/>
              </a:defRPr>
            </a:lvl4pPr>
            <a:lvl5pPr>
              <a:defRPr sz="1800">
                <a:solidFill>
                  <a:schemeClr val="tx1"/>
                </a:solidFill>
                <a:latin typeface="+mn-lt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65808421-7E1B-F549-9DC4-C4C73547B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3301" y="1394949"/>
            <a:ext cx="5394960" cy="411480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1800">
                <a:solidFill>
                  <a:schemeClr val="tx1"/>
                </a:solidFill>
                <a:latin typeface="+mn-lt"/>
              </a:defRPr>
            </a:lvl3pPr>
            <a:lvl4pPr>
              <a:defRPr sz="1800">
                <a:solidFill>
                  <a:schemeClr val="tx1"/>
                </a:solidFill>
                <a:latin typeface="+mn-lt"/>
              </a:defRPr>
            </a:lvl4pPr>
            <a:lvl5pPr>
              <a:defRPr sz="1800">
                <a:solidFill>
                  <a:schemeClr val="tx1"/>
                </a:solidFill>
                <a:latin typeface="+mn-lt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Line 4">
            <a:extLst>
              <a:ext uri="{FF2B5EF4-FFF2-40B4-BE49-F238E27FC236}">
                <a16:creationId xmlns:a16="http://schemas.microsoft.com/office/drawing/2014/main" id="{C865B244-9D81-A448-92FE-7F72B17239F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540000" y="914400"/>
            <a:ext cx="111600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sm" len="sm"/>
            <a:tailEnd type="oval" w="sm" len="sm"/>
          </a:ln>
          <a:effectLst/>
        </p:spPr>
        <p:txBody>
          <a:bodyPr/>
          <a:lstStyle/>
          <a:p>
            <a:pPr>
              <a:defRPr/>
            </a:pPr>
            <a:endParaRPr lang="en-US" sz="135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17C3B9-5D1A-ED46-8733-C0CFE66A02B2}"/>
              </a:ext>
            </a:extLst>
          </p:cNvPr>
          <p:cNvSpPr txBox="1"/>
          <p:nvPr userDrawn="1"/>
        </p:nvSpPr>
        <p:spPr>
          <a:xfrm>
            <a:off x="540000" y="6523912"/>
            <a:ext cx="846386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rtl="0"/>
            <a:r>
              <a:rPr lang="en-US" sz="75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 2020 Kollmorgen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F456DB-14CA-6E46-AC77-2C49D459E167}"/>
              </a:ext>
            </a:extLst>
          </p:cNvPr>
          <p:cNvSpPr txBox="1"/>
          <p:nvPr userDrawn="1"/>
        </p:nvSpPr>
        <p:spPr>
          <a:xfrm>
            <a:off x="11136324" y="6492240"/>
            <a:ext cx="563676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43534F5-8106-454C-A466-0C6DA036C846}" type="slidenum">
              <a:rPr kumimoji="0" lang="en-US" sz="750" b="0" i="0" u="none" strike="noStrike" kern="1200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pPr algn="r"/>
              <a:t>‹#›</a:t>
            </a:fld>
            <a:endParaRPr kumimoji="0" lang="en-US" sz="75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D07B2C-3250-0649-B7E7-AEC1F00762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20250" y="514820"/>
            <a:ext cx="21082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1">
            <a:extLst>
              <a:ext uri="{FF2B5EF4-FFF2-40B4-BE49-F238E27FC236}">
                <a16:creationId xmlns:a16="http://schemas.microsoft.com/office/drawing/2014/main" id="{026ACE90-3151-CB4A-A4EA-61A4778C2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48" y="222245"/>
            <a:ext cx="10515600" cy="620713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9939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+No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4">
            <a:extLst>
              <a:ext uri="{FF2B5EF4-FFF2-40B4-BE49-F238E27FC236}">
                <a16:creationId xmlns:a16="http://schemas.microsoft.com/office/drawing/2014/main" id="{079911C8-D2ED-0A46-BAB8-D0330C15C33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540000" y="914400"/>
            <a:ext cx="111600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sm" len="sm"/>
            <a:tailEnd type="oval" w="sm" len="sm"/>
          </a:ln>
          <a:effectLst/>
        </p:spPr>
        <p:txBody>
          <a:bodyPr/>
          <a:lstStyle/>
          <a:p>
            <a:pPr>
              <a:defRPr/>
            </a:pPr>
            <a:endParaRPr lang="en-US" sz="135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F84915-EF94-264E-9D1E-213693CDA32A}"/>
              </a:ext>
            </a:extLst>
          </p:cNvPr>
          <p:cNvSpPr txBox="1"/>
          <p:nvPr userDrawn="1"/>
        </p:nvSpPr>
        <p:spPr>
          <a:xfrm>
            <a:off x="540000" y="6523912"/>
            <a:ext cx="846386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rtl="0"/>
            <a:r>
              <a:rPr lang="en-US" sz="75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 2020 Kollmorgen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B26345-2CCE-2246-9B7C-286C8E745625}"/>
              </a:ext>
            </a:extLst>
          </p:cNvPr>
          <p:cNvSpPr txBox="1"/>
          <p:nvPr userDrawn="1"/>
        </p:nvSpPr>
        <p:spPr>
          <a:xfrm>
            <a:off x="11136324" y="6492240"/>
            <a:ext cx="563676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43534F5-8106-454C-A466-0C6DA036C846}" type="slidenum">
              <a:rPr kumimoji="0" lang="en-US" sz="750" b="0" i="0" u="none" strike="noStrike" kern="1200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pPr algn="r"/>
              <a:t>‹#›</a:t>
            </a:fld>
            <a:endParaRPr kumimoji="0" lang="en-US" sz="75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BE9EB27-EB7E-CA4A-B933-DB7328D314C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20250" y="514820"/>
            <a:ext cx="21082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4B63BE64-FD09-424A-99D4-75F304402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48" y="222245"/>
            <a:ext cx="10515600" cy="620713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6458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3295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You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8AE3DE85-A0B7-7244-96BE-6DE7E3672B0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6415" y="406400"/>
            <a:ext cx="21082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1" hidden="1">
            <a:extLst>
              <a:ext uri="{FF2B5EF4-FFF2-40B4-BE49-F238E27FC236}">
                <a16:creationId xmlns:a16="http://schemas.microsoft.com/office/drawing/2014/main" id="{E49728A8-907B-D94F-B5E0-AF528C7EF69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9" y="1595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think-cell Slide" r:id="rId5" imgW="38100" imgH="38100" progId="TCLayout.ActiveDocument.1">
                  <p:embed/>
                </p:oleObj>
              </mc:Choice>
              <mc:Fallback>
                <p:oleObj name="think-cell Slide" r:id="rId5" imgW="38100" imgH="38100" progId="TCLayout.ActiveDocument.1">
                  <p:embed/>
                  <p:pic>
                    <p:nvPicPr>
                      <p:cNvPr id="4" name="Object 1" hidden="1">
                        <a:extLst>
                          <a:ext uri="{FF2B5EF4-FFF2-40B4-BE49-F238E27FC236}">
                            <a16:creationId xmlns:a16="http://schemas.microsoft.com/office/drawing/2014/main" id="{E49728A8-907B-D94F-B5E0-AF528C7EF6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5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1F10B4D8-D6D2-484D-AFB0-AB9F3ABE06E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40752" y="6510345"/>
            <a:ext cx="3549648" cy="230187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3D7433B-0E7A-B149-B5F5-E7090AF5F01F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D82347C-B1CE-FB47-8268-FAE8C6A7445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872366B2-6CD4-1646-BD43-04804DEF12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2971800"/>
            <a:ext cx="4229100" cy="31242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add presenters’ names and contact information.</a:t>
            </a:r>
          </a:p>
          <a:p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BC1101C-BBE9-BE43-98D4-0FBD84433DCD}"/>
              </a:ext>
            </a:extLst>
          </p:cNvPr>
          <p:cNvSpPr txBox="1">
            <a:spLocks/>
          </p:cNvSpPr>
          <p:nvPr userDrawn="1"/>
        </p:nvSpPr>
        <p:spPr>
          <a:xfrm>
            <a:off x="540000" y="1752600"/>
            <a:ext cx="4229100" cy="92333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solidFill>
                  <a:schemeClr val="bg1"/>
                </a:solidFill>
                <a:latin typeface="+mj-lt"/>
              </a:rPr>
              <a:t>T</a:t>
            </a:r>
            <a:r>
              <a:rPr lang="en-US" sz="6000" spc="-300" dirty="0">
                <a:solidFill>
                  <a:schemeClr val="bg1"/>
                </a:solidFill>
                <a:latin typeface="+mj-lt"/>
              </a:rPr>
              <a:t>hank you</a:t>
            </a:r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722A1EAB-EC4D-7B4B-B58B-60D1B70FDF4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330200"/>
            <a:ext cx="2108200" cy="2032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8657137-F7A1-DD40-A5C4-7FA925C021D6}"/>
              </a:ext>
            </a:extLst>
          </p:cNvPr>
          <p:cNvSpPr txBox="1"/>
          <p:nvPr userDrawn="1"/>
        </p:nvSpPr>
        <p:spPr>
          <a:xfrm>
            <a:off x="540000" y="6523912"/>
            <a:ext cx="846386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rtl="0"/>
            <a:r>
              <a:rPr lang="en-US" sz="75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2020 Kollmorgen</a:t>
            </a:r>
          </a:p>
        </p:txBody>
      </p:sp>
    </p:spTree>
    <p:extLst>
      <p:ext uri="{BB962C8B-B14F-4D97-AF65-F5344CB8AC3E}">
        <p14:creationId xmlns:p14="http://schemas.microsoft.com/office/powerpoint/2010/main" val="3274384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viderBlueLight"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59000">
              <a:schemeClr val="accen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8429D675-C833-1D41-AFC7-D044AD2BD3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330200"/>
            <a:ext cx="2108200" cy="203200"/>
          </a:xfrm>
          <a:prstGeom prst="rect">
            <a:avLst/>
          </a:prstGeom>
        </p:spPr>
      </p:pic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0CA04C27-69CC-084D-93B5-B2739444B3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2971800"/>
            <a:ext cx="4229100" cy="31242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add presenters’ names and contact information.</a:t>
            </a:r>
          </a:p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69BF49E-0208-064C-BA25-B15DE23DBE81}"/>
              </a:ext>
            </a:extLst>
          </p:cNvPr>
          <p:cNvSpPr txBox="1">
            <a:spLocks/>
          </p:cNvSpPr>
          <p:nvPr userDrawn="1"/>
        </p:nvSpPr>
        <p:spPr>
          <a:xfrm>
            <a:off x="540000" y="1752600"/>
            <a:ext cx="4229100" cy="92333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solidFill>
                  <a:schemeClr val="bg1"/>
                </a:solidFill>
                <a:latin typeface="+mj-lt"/>
              </a:rPr>
              <a:t>T</a:t>
            </a:r>
            <a:r>
              <a:rPr lang="en-US" sz="6000" spc="-300" dirty="0">
                <a:solidFill>
                  <a:schemeClr val="bg1"/>
                </a:solidFill>
                <a:latin typeface="+mj-lt"/>
              </a:rPr>
              <a:t>hank you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476674-263A-2947-9E62-9A86AFFE71D5}"/>
              </a:ext>
            </a:extLst>
          </p:cNvPr>
          <p:cNvSpPr txBox="1"/>
          <p:nvPr userDrawn="1"/>
        </p:nvSpPr>
        <p:spPr>
          <a:xfrm>
            <a:off x="540000" y="6523912"/>
            <a:ext cx="846386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rtl="0"/>
            <a:r>
              <a:rPr lang="en-US" sz="75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2020 Kollmorgen</a:t>
            </a:r>
          </a:p>
        </p:txBody>
      </p:sp>
    </p:spTree>
    <p:extLst>
      <p:ext uri="{BB962C8B-B14F-4D97-AF65-F5344CB8AC3E}">
        <p14:creationId xmlns:p14="http://schemas.microsoft.com/office/powerpoint/2010/main" val="1763577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viderBlueLight"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58000">
              <a:schemeClr val="accent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8429D675-C833-1D41-AFC7-D044AD2BD3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330200"/>
            <a:ext cx="2108200" cy="203200"/>
          </a:xfrm>
          <a:prstGeom prst="rect">
            <a:avLst/>
          </a:prstGeom>
        </p:spPr>
      </p:pic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89373A7-901E-D645-8944-D0AD905DA4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2971800"/>
            <a:ext cx="4229100" cy="31242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add presenters’ names and contact information.</a:t>
            </a:r>
          </a:p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8617503-5657-9843-88D3-A4AF147744E4}"/>
              </a:ext>
            </a:extLst>
          </p:cNvPr>
          <p:cNvSpPr txBox="1">
            <a:spLocks/>
          </p:cNvSpPr>
          <p:nvPr userDrawn="1"/>
        </p:nvSpPr>
        <p:spPr>
          <a:xfrm>
            <a:off x="540000" y="1752600"/>
            <a:ext cx="4229100" cy="92333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solidFill>
                  <a:schemeClr val="bg1"/>
                </a:solidFill>
                <a:latin typeface="+mj-lt"/>
              </a:rPr>
              <a:t>T</a:t>
            </a:r>
            <a:r>
              <a:rPr lang="en-US" sz="6000" spc="-300" dirty="0">
                <a:solidFill>
                  <a:schemeClr val="bg1"/>
                </a:solidFill>
                <a:latin typeface="+mj-lt"/>
              </a:rPr>
              <a:t>hank you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9FAC7E-A34C-8849-9219-E0A37EE1B518}"/>
              </a:ext>
            </a:extLst>
          </p:cNvPr>
          <p:cNvSpPr txBox="1"/>
          <p:nvPr userDrawn="1"/>
        </p:nvSpPr>
        <p:spPr>
          <a:xfrm>
            <a:off x="540000" y="6523912"/>
            <a:ext cx="846386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rtl="0"/>
            <a:r>
              <a:rPr lang="en-US" sz="75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2020 Kollmorgen</a:t>
            </a:r>
          </a:p>
        </p:txBody>
      </p:sp>
    </p:spTree>
    <p:extLst>
      <p:ext uri="{BB962C8B-B14F-4D97-AF65-F5344CB8AC3E}">
        <p14:creationId xmlns:p14="http://schemas.microsoft.com/office/powerpoint/2010/main" val="11170303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viderBlueLight"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85000">
              <a:schemeClr val="accent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8429D675-C833-1D41-AFC7-D044AD2BD3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330200"/>
            <a:ext cx="2108200" cy="203200"/>
          </a:xfrm>
          <a:prstGeom prst="rect">
            <a:avLst/>
          </a:prstGeom>
        </p:spPr>
      </p:pic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77CA6B5-AA48-744F-8353-3877A6DE00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2971800"/>
            <a:ext cx="4229100" cy="31242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add presenters’ names and contact information.</a:t>
            </a:r>
          </a:p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66E3B9A-E5FF-AB4F-A4F5-C11DC9C0334B}"/>
              </a:ext>
            </a:extLst>
          </p:cNvPr>
          <p:cNvSpPr txBox="1">
            <a:spLocks/>
          </p:cNvSpPr>
          <p:nvPr userDrawn="1"/>
        </p:nvSpPr>
        <p:spPr>
          <a:xfrm>
            <a:off x="540000" y="1752600"/>
            <a:ext cx="4229100" cy="92333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solidFill>
                  <a:schemeClr val="bg1"/>
                </a:solidFill>
                <a:latin typeface="+mj-lt"/>
              </a:rPr>
              <a:t>T</a:t>
            </a:r>
            <a:r>
              <a:rPr lang="en-US" sz="6000" spc="-300" dirty="0">
                <a:solidFill>
                  <a:schemeClr val="bg1"/>
                </a:solidFill>
                <a:latin typeface="+mj-lt"/>
              </a:rPr>
              <a:t>hank you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C9B092-27A7-3149-8ECE-36E5EE9B9283}"/>
              </a:ext>
            </a:extLst>
          </p:cNvPr>
          <p:cNvSpPr txBox="1"/>
          <p:nvPr userDrawn="1"/>
        </p:nvSpPr>
        <p:spPr>
          <a:xfrm>
            <a:off x="540000" y="6523912"/>
            <a:ext cx="846386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rtl="0"/>
            <a:r>
              <a:rPr lang="en-US" sz="75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2020 Kollmorgen</a:t>
            </a:r>
          </a:p>
        </p:txBody>
      </p:sp>
    </p:spTree>
    <p:extLst>
      <p:ext uri="{BB962C8B-B14F-4D97-AF65-F5344CB8AC3E}">
        <p14:creationId xmlns:p14="http://schemas.microsoft.com/office/powerpoint/2010/main" val="19497952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You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4E28978-8C2B-0C46-90CE-8B2E7EEFE9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2971800"/>
            <a:ext cx="4229100" cy="31242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presenters names and contact information.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4389F44-22A0-0B4F-8898-0FBF7CD0C881}"/>
              </a:ext>
            </a:extLst>
          </p:cNvPr>
          <p:cNvSpPr txBox="1">
            <a:spLocks/>
          </p:cNvSpPr>
          <p:nvPr userDrawn="1"/>
        </p:nvSpPr>
        <p:spPr>
          <a:xfrm>
            <a:off x="540000" y="1752600"/>
            <a:ext cx="4229100" cy="92333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solidFill>
                  <a:schemeClr val="tx2"/>
                </a:solidFill>
                <a:latin typeface="+mj-lt"/>
              </a:rPr>
              <a:t>T</a:t>
            </a:r>
            <a:r>
              <a:rPr lang="en-US" sz="6000" spc="-300" dirty="0">
                <a:solidFill>
                  <a:schemeClr val="tx2"/>
                </a:solidFill>
                <a:latin typeface="+mj-lt"/>
              </a:rPr>
              <a:t>hank you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8A5CC14-BEF9-684C-9436-63F58A0F27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77400" y="354800"/>
            <a:ext cx="21082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7175F64-ECBF-A840-A358-F9769863F339}"/>
              </a:ext>
            </a:extLst>
          </p:cNvPr>
          <p:cNvSpPr txBox="1"/>
          <p:nvPr userDrawn="1"/>
        </p:nvSpPr>
        <p:spPr>
          <a:xfrm>
            <a:off x="540000" y="6523912"/>
            <a:ext cx="846386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rtl="0"/>
            <a:r>
              <a:rPr lang="en-US" sz="75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 2020 Kollmorgen</a:t>
            </a:r>
          </a:p>
        </p:txBody>
      </p:sp>
    </p:spTree>
    <p:extLst>
      <p:ext uri="{BB962C8B-B14F-4D97-AF65-F5344CB8AC3E}">
        <p14:creationId xmlns:p14="http://schemas.microsoft.com/office/powerpoint/2010/main" val="4807511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C96EB6-0A45-9543-9CFA-A82047C6D1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E145B52B-7B3C-D842-AD43-5B663E78B7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3400" y="2552700"/>
            <a:ext cx="5831231" cy="1752600"/>
          </a:xfrm>
        </p:spPr>
        <p:txBody>
          <a:bodyPr/>
          <a:lstStyle>
            <a:lvl1pPr marL="0" indent="0">
              <a:buFontTx/>
              <a:buNone/>
              <a:defRPr sz="4800" b="0">
                <a:solidFill>
                  <a:schemeClr val="bg1"/>
                </a:solidFill>
                <a:latin typeface="+mj-lt"/>
              </a:defRPr>
            </a:lvl1pPr>
            <a:lvl2pPr marL="116586" indent="0">
              <a:buFontTx/>
              <a:buNone/>
              <a:defRPr/>
            </a:lvl2pPr>
            <a:lvl3pPr marL="226314" indent="0">
              <a:buFontTx/>
              <a:buNone/>
              <a:defRPr/>
            </a:lvl3pPr>
            <a:lvl4pPr marL="322326" indent="0">
              <a:buFontTx/>
              <a:buNone/>
              <a:defRPr/>
            </a:lvl4pPr>
            <a:lvl5pPr marL="418338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79CA408-1A81-8A43-96A3-E92434DEE54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330200"/>
            <a:ext cx="2108200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1830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BlueLight"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59000">
              <a:schemeClr val="accen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8429D675-C833-1D41-AFC7-D044AD2BD3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330200"/>
            <a:ext cx="2108200" cy="203200"/>
          </a:xfrm>
          <a:prstGeom prst="rect">
            <a:avLst/>
          </a:prstGeom>
        </p:spPr>
      </p:pic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9500A582-9A9F-8042-821E-012A95DCD0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3400" y="2552700"/>
            <a:ext cx="5831231" cy="1752600"/>
          </a:xfrm>
        </p:spPr>
        <p:txBody>
          <a:bodyPr/>
          <a:lstStyle>
            <a:lvl1pPr marL="0" indent="0">
              <a:buFontTx/>
              <a:buNone/>
              <a:defRPr sz="4800" b="0">
                <a:solidFill>
                  <a:schemeClr val="bg1"/>
                </a:solidFill>
                <a:latin typeface="+mj-lt"/>
              </a:defRPr>
            </a:lvl1pPr>
            <a:lvl2pPr marL="116586" indent="0">
              <a:buFontTx/>
              <a:buNone/>
              <a:defRPr/>
            </a:lvl2pPr>
            <a:lvl3pPr marL="226314" indent="0">
              <a:buFontTx/>
              <a:buNone/>
              <a:defRPr/>
            </a:lvl3pPr>
            <a:lvl4pPr marL="322326" indent="0">
              <a:buFontTx/>
              <a:buNone/>
              <a:defRPr/>
            </a:lvl4pPr>
            <a:lvl5pPr marL="418338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7584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Pag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8C7D25-8AFF-9B4F-AA7D-CAA48B0769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4" y="0"/>
            <a:ext cx="12188093" cy="7040880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979D7853-A14F-274D-9A79-B3717CAB812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108711"/>
            <a:ext cx="5522471" cy="532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FD5F60D-8010-194F-A1D6-82CE0BDFA3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0" y="2183131"/>
            <a:ext cx="7315200" cy="578008"/>
          </a:xfrm>
          <a:prstGeom prst="rect">
            <a:avLst/>
          </a:prstGeom>
        </p:spPr>
        <p:txBody>
          <a:bodyPr anchor="b"/>
          <a:lstStyle>
            <a:lvl1pPr algn="l">
              <a:defRPr sz="3600" b="0" i="0">
                <a:solidFill>
                  <a:srgbClr val="E08C30"/>
                </a:solidFill>
                <a:latin typeface="+mj-lt"/>
                <a:ea typeface="Noto Sans TC Medium" panose="020B0500000000000000" pitchFamily="34" charset="-128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Master title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A80FE78-A926-474D-A92B-1CCC390F2C7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33400" y="2970291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309CE2"/>
                </a:solidFill>
                <a:latin typeface="Arial" panose="020B0604020202020204" pitchFamily="34" charset="0"/>
                <a:ea typeface="Noto Sans TC" panose="020B0500000000000000" pitchFamily="34" charset="-128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 subtitle here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6C33D16A-4F47-314D-A901-56C3EDAF9B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3400" y="6356357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Date Here</a:t>
            </a: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84216-093C-644F-8F77-0B3269E5C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89400" y="6356357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Footer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724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BlueLight"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58000">
              <a:schemeClr val="accent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8429D675-C833-1D41-AFC7-D044AD2BD3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330200"/>
            <a:ext cx="2108200" cy="203200"/>
          </a:xfrm>
          <a:prstGeom prst="rect">
            <a:avLst/>
          </a:prstGeom>
        </p:spPr>
      </p:pic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9500A582-9A9F-8042-821E-012A95DCD0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3400" y="2552700"/>
            <a:ext cx="5831231" cy="1752600"/>
          </a:xfrm>
        </p:spPr>
        <p:txBody>
          <a:bodyPr/>
          <a:lstStyle>
            <a:lvl1pPr marL="0" indent="0">
              <a:buFontTx/>
              <a:buNone/>
              <a:defRPr sz="4800" b="0">
                <a:solidFill>
                  <a:schemeClr val="bg1"/>
                </a:solidFill>
                <a:latin typeface="+mj-lt"/>
              </a:defRPr>
            </a:lvl1pPr>
            <a:lvl2pPr marL="116586" indent="0">
              <a:buFontTx/>
              <a:buNone/>
              <a:defRPr/>
            </a:lvl2pPr>
            <a:lvl3pPr marL="226314" indent="0">
              <a:buFontTx/>
              <a:buNone/>
              <a:defRPr/>
            </a:lvl3pPr>
            <a:lvl4pPr marL="322326" indent="0">
              <a:buFontTx/>
              <a:buNone/>
              <a:defRPr/>
            </a:lvl4pPr>
            <a:lvl5pPr marL="418338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32917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derBlueLight"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85000">
              <a:schemeClr val="accent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8429D675-C833-1D41-AFC7-D044AD2BD3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330200"/>
            <a:ext cx="2108200" cy="203200"/>
          </a:xfrm>
          <a:prstGeom prst="rect">
            <a:avLst/>
          </a:prstGeom>
        </p:spPr>
      </p:pic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9500A582-9A9F-8042-821E-012A95DCD0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3400" y="2552700"/>
            <a:ext cx="5831231" cy="1752600"/>
          </a:xfrm>
        </p:spPr>
        <p:txBody>
          <a:bodyPr/>
          <a:lstStyle>
            <a:lvl1pPr marL="0" indent="0">
              <a:buFontTx/>
              <a:buNone/>
              <a:defRPr sz="4800" b="0">
                <a:solidFill>
                  <a:schemeClr val="bg1"/>
                </a:solidFill>
                <a:latin typeface="+mj-lt"/>
              </a:defRPr>
            </a:lvl1pPr>
            <a:lvl2pPr marL="116586" indent="0">
              <a:buFontTx/>
              <a:buNone/>
              <a:defRPr/>
            </a:lvl2pPr>
            <a:lvl3pPr marL="226314" indent="0">
              <a:buFontTx/>
              <a:buNone/>
              <a:defRPr/>
            </a:lvl3pPr>
            <a:lvl4pPr marL="322326" indent="0">
              <a:buFontTx/>
              <a:buNone/>
              <a:defRPr/>
            </a:lvl4pPr>
            <a:lvl5pPr marL="418338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97695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6D72B0A4-D04A-7246-A4C0-688887A181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3400" y="2552700"/>
            <a:ext cx="5831231" cy="1752600"/>
          </a:xfrm>
        </p:spPr>
        <p:txBody>
          <a:bodyPr/>
          <a:lstStyle>
            <a:lvl1pPr marL="0" indent="0">
              <a:buFontTx/>
              <a:buNone/>
              <a:defRPr sz="4800" b="0">
                <a:solidFill>
                  <a:schemeClr val="tx2"/>
                </a:solidFill>
                <a:latin typeface="+mj-lt"/>
              </a:defRPr>
            </a:lvl1pPr>
            <a:lvl2pPr marL="116586" indent="0">
              <a:buFontTx/>
              <a:buNone/>
              <a:defRPr/>
            </a:lvl2pPr>
            <a:lvl3pPr marL="226314" indent="0">
              <a:buFontTx/>
              <a:buNone/>
              <a:defRPr/>
            </a:lvl3pPr>
            <a:lvl4pPr marL="322326" indent="0">
              <a:buFontTx/>
              <a:buNone/>
              <a:defRPr/>
            </a:lvl4pPr>
            <a:lvl5pPr marL="418338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A3B451-61E5-AF45-8505-DA598AAEB8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77400" y="354800"/>
            <a:ext cx="21082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17341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C96EB6-0A45-9543-9CFA-A82047C6D1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4B40C9C3-B8AE-684B-816C-24FBDDA584D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1900" y="3225800"/>
            <a:ext cx="21082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252214C-3688-DB46-A59C-4CD67AD7BCC3}"/>
              </a:ext>
            </a:extLst>
          </p:cNvPr>
          <p:cNvSpPr txBox="1">
            <a:spLocks/>
          </p:cNvSpPr>
          <p:nvPr userDrawn="1"/>
        </p:nvSpPr>
        <p:spPr bwMode="auto">
          <a:xfrm>
            <a:off x="0" y="3505200"/>
            <a:ext cx="1219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en-US" sz="1200" dirty="0">
                <a:solidFill>
                  <a:srgbClr val="F1BD59"/>
                </a:solidFill>
                <a:latin typeface="Arial" panose="020B0604020202020204" pitchFamily="34" charset="0"/>
                <a:ea typeface="Noto Sans TC" panose="020B0502040504020204" pitchFamily="34" charset="0"/>
              </a:rPr>
              <a:t>www.kollmorgen.com</a:t>
            </a:r>
          </a:p>
        </p:txBody>
      </p:sp>
    </p:spTree>
    <p:extLst>
      <p:ext uri="{BB962C8B-B14F-4D97-AF65-F5344CB8AC3E}">
        <p14:creationId xmlns:p14="http://schemas.microsoft.com/office/powerpoint/2010/main" val="1958410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Pag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8C7D25-8AFF-9B4F-AA7D-CAA48B0769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88093" cy="7040880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477A7CDE-D82C-E946-A6A0-131F0FB39FF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108711"/>
            <a:ext cx="5522471" cy="532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87B0969-75F9-524D-AABE-C26218E9AC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0" y="2183131"/>
            <a:ext cx="7315200" cy="578008"/>
          </a:xfrm>
          <a:prstGeom prst="rect">
            <a:avLst/>
          </a:prstGeom>
        </p:spPr>
        <p:txBody>
          <a:bodyPr anchor="b"/>
          <a:lstStyle>
            <a:lvl1pPr algn="l">
              <a:defRPr sz="3600" b="0" i="0">
                <a:solidFill>
                  <a:srgbClr val="E08C30"/>
                </a:solidFill>
                <a:latin typeface="+mj-lt"/>
                <a:ea typeface="Noto Sans TC Medium" panose="020B0500000000000000" pitchFamily="34" charset="-128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Master title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90ED382-D76D-2546-B418-5FC646A12CE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33400" y="2970291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309CE2"/>
                </a:solidFill>
                <a:latin typeface="Arial" panose="020B0604020202020204" pitchFamily="34" charset="0"/>
                <a:ea typeface="Noto Sans TC" panose="020B0500000000000000" pitchFamily="34" charset="-128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 subtitle here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6267476A-C366-E541-B114-127C1565FB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3400" y="6356357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Date Here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A1423F49-011E-3248-9C41-AAB0B1BB2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89400" y="6356357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Footer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411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Pag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B500ABB-0FE2-224F-A479-4A97616F99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25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87B0969-75F9-524D-AABE-C26218E9AC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0" y="4503421"/>
            <a:ext cx="7315200" cy="578008"/>
          </a:xfrm>
          <a:prstGeom prst="rect">
            <a:avLst/>
          </a:prstGeom>
        </p:spPr>
        <p:txBody>
          <a:bodyPr anchor="b"/>
          <a:lstStyle>
            <a:lvl1pPr algn="l">
              <a:defRPr sz="3600" b="0" i="0">
                <a:solidFill>
                  <a:srgbClr val="E08C30"/>
                </a:solidFill>
                <a:latin typeface="+mj-lt"/>
                <a:ea typeface="Noto Sans TC Medium" panose="020B0500000000000000" pitchFamily="34" charset="-128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Master title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90ED382-D76D-2546-B418-5FC646A12CE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33400" y="5290581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309CE2"/>
                </a:solidFill>
                <a:latin typeface="Arial" panose="020B0604020202020204" pitchFamily="34" charset="0"/>
                <a:ea typeface="Noto Sans TC" panose="020B0500000000000000" pitchFamily="34" charset="-128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 subtitle here</a:t>
            </a:r>
          </a:p>
        </p:txBody>
      </p:sp>
      <p:pic>
        <p:nvPicPr>
          <p:cNvPr id="15" name="Picture 9">
            <a:extLst>
              <a:ext uri="{FF2B5EF4-FFF2-40B4-BE49-F238E27FC236}">
                <a16:creationId xmlns:a16="http://schemas.microsoft.com/office/drawing/2014/main" id="{DEB04AA8-F24F-4740-BE8E-0E1359276AD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830" y="3441820"/>
            <a:ext cx="5245787" cy="505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75C307FB-D6FE-D648-A8CD-60773FC8A7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3400" y="6356357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Date Here</a:t>
            </a:r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49EC0461-79E8-A042-ABC2-9FA852487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89400" y="6356357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Footer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441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Pag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909819D5-2642-0D43-BAE5-A9876DAEEEE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7D52CC-D1CE-6543-AF76-BFA0E4155D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0" y="4503421"/>
            <a:ext cx="7315200" cy="578008"/>
          </a:xfrm>
          <a:prstGeom prst="rect">
            <a:avLst/>
          </a:prstGeom>
        </p:spPr>
        <p:txBody>
          <a:bodyPr anchor="b"/>
          <a:lstStyle>
            <a:lvl1pPr algn="l">
              <a:defRPr sz="3600" b="0" i="0">
                <a:solidFill>
                  <a:srgbClr val="E08C30"/>
                </a:solidFill>
                <a:latin typeface="+mj-lt"/>
                <a:ea typeface="Noto Sans TC Medium" panose="020B0500000000000000" pitchFamily="34" charset="-128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Master title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DE42953-2EE1-4B4F-A9A3-7B78E75EF2A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33400" y="5290581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309CE2"/>
                </a:solidFill>
                <a:latin typeface="Arial" panose="020B0604020202020204" pitchFamily="34" charset="0"/>
                <a:ea typeface="Noto Sans TC" panose="020B0500000000000000" pitchFamily="34" charset="-128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 subtitle here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CE9F421B-EC1C-4348-B282-5DF1C953E1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3400" y="6356357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Date Here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156E503-CFAE-3F48-B10E-9A022C7DB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89400" y="6356357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Footer Text Here</a:t>
            </a:r>
            <a:endParaRPr lang="en-US" dirty="0"/>
          </a:p>
        </p:txBody>
      </p:sp>
      <p:pic>
        <p:nvPicPr>
          <p:cNvPr id="13" name="Picture 9">
            <a:extLst>
              <a:ext uri="{FF2B5EF4-FFF2-40B4-BE49-F238E27FC236}">
                <a16:creationId xmlns:a16="http://schemas.microsoft.com/office/drawing/2014/main" id="{8CA41724-5A3C-B041-B287-EF966791B3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830" y="3441820"/>
            <a:ext cx="5245787" cy="505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8728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Page-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909819D5-2642-0D43-BAE5-A9876DAEEEE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9DC9C18-B9B9-F74A-9B0A-4C12157D7D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0" y="2183131"/>
            <a:ext cx="7315200" cy="578008"/>
          </a:xfrm>
          <a:prstGeom prst="rect">
            <a:avLst/>
          </a:prstGeom>
        </p:spPr>
        <p:txBody>
          <a:bodyPr anchor="b"/>
          <a:lstStyle>
            <a:lvl1pPr algn="l">
              <a:defRPr sz="3600" b="0" i="0">
                <a:solidFill>
                  <a:srgbClr val="E08C30"/>
                </a:solidFill>
                <a:latin typeface="+mj-lt"/>
                <a:ea typeface="Noto Sans TC Medium" panose="020B0500000000000000" pitchFamily="34" charset="-128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Master title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DF6D4CA-E69A-4349-82C2-F51A8D79D9C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33400" y="2970291"/>
            <a:ext cx="523875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309CE2"/>
                </a:solidFill>
                <a:latin typeface="Arial" panose="020B0604020202020204" pitchFamily="34" charset="0"/>
                <a:ea typeface="Noto Sans TC" panose="020B0500000000000000" pitchFamily="34" charset="-128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 subtitle here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4862920D-32D5-3941-B57E-C3673390C6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3400" y="6356357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Date Here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4136D72-A85C-874E-90C4-FD82F3C72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89400" y="6356357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Footer Text Here</a:t>
            </a:r>
            <a:endParaRPr lang="en-US" dirty="0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78456883-5E4B-AE40-99E2-39334F92B5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108711"/>
            <a:ext cx="5522471" cy="532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09117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+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449" y="1304924"/>
            <a:ext cx="11134725" cy="4638676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Line 4">
            <a:extLst>
              <a:ext uri="{FF2B5EF4-FFF2-40B4-BE49-F238E27FC236}">
                <a16:creationId xmlns:a16="http://schemas.microsoft.com/office/drawing/2014/main" id="{AB5A3923-9C3D-DF4A-BF03-058AD52BC062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540000" y="914400"/>
            <a:ext cx="111600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sm" len="sm"/>
            <a:tailEnd type="oval" w="sm" len="sm"/>
          </a:ln>
          <a:effectLst/>
        </p:spPr>
        <p:txBody>
          <a:bodyPr/>
          <a:lstStyle/>
          <a:p>
            <a:pPr>
              <a:defRPr/>
            </a:pPr>
            <a:endParaRPr lang="en-US" sz="135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B14276-D680-8F42-8B44-F0694C49B723}"/>
              </a:ext>
            </a:extLst>
          </p:cNvPr>
          <p:cNvSpPr txBox="1"/>
          <p:nvPr userDrawn="1"/>
        </p:nvSpPr>
        <p:spPr>
          <a:xfrm>
            <a:off x="540000" y="6523912"/>
            <a:ext cx="846386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rtl="0"/>
            <a:r>
              <a:rPr lang="en-US" sz="75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 2020 Kollmorgen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D822C1-5107-BF4A-ABA1-52C70B73A7C2}"/>
              </a:ext>
            </a:extLst>
          </p:cNvPr>
          <p:cNvSpPr txBox="1"/>
          <p:nvPr userDrawn="1"/>
        </p:nvSpPr>
        <p:spPr>
          <a:xfrm>
            <a:off x="11136324" y="6492240"/>
            <a:ext cx="563676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43534F5-8106-454C-A466-0C6DA036C846}" type="slidenum">
              <a:rPr kumimoji="0" lang="en-US" sz="750" b="0" i="0" u="none" strike="noStrike" kern="1200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pPr algn="r"/>
              <a:t>‹#›</a:t>
            </a:fld>
            <a:endParaRPr kumimoji="0" lang="en-US" sz="75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9A4869-4EEB-3349-B9E0-7A85E05251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20250" y="514820"/>
            <a:ext cx="21082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B397F1BA-CCE4-304A-9F69-BDFD877E7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48" y="222245"/>
            <a:ext cx="10515600" cy="620713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77390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+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" y="1304924"/>
            <a:ext cx="5543550" cy="4638676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Line 4">
            <a:extLst>
              <a:ext uri="{FF2B5EF4-FFF2-40B4-BE49-F238E27FC236}">
                <a16:creationId xmlns:a16="http://schemas.microsoft.com/office/drawing/2014/main" id="{AB5A3923-9C3D-DF4A-BF03-058AD52BC062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540000" y="914400"/>
            <a:ext cx="111600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sm" len="sm"/>
            <a:tailEnd type="oval" w="sm" len="sm"/>
          </a:ln>
          <a:effectLst/>
        </p:spPr>
        <p:txBody>
          <a:bodyPr/>
          <a:lstStyle/>
          <a:p>
            <a:pPr>
              <a:defRPr/>
            </a:pPr>
            <a:endParaRPr lang="en-US" sz="135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B14276-D680-8F42-8B44-F0694C49B723}"/>
              </a:ext>
            </a:extLst>
          </p:cNvPr>
          <p:cNvSpPr txBox="1"/>
          <p:nvPr userDrawn="1"/>
        </p:nvSpPr>
        <p:spPr>
          <a:xfrm>
            <a:off x="540000" y="6523912"/>
            <a:ext cx="846386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rtl="0"/>
            <a:r>
              <a:rPr lang="en-US" sz="75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 2020 Kollmorgen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D822C1-5107-BF4A-ABA1-52C70B73A7C2}"/>
              </a:ext>
            </a:extLst>
          </p:cNvPr>
          <p:cNvSpPr txBox="1"/>
          <p:nvPr userDrawn="1"/>
        </p:nvSpPr>
        <p:spPr>
          <a:xfrm>
            <a:off x="11136324" y="6492240"/>
            <a:ext cx="563676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43534F5-8106-454C-A466-0C6DA036C846}" type="slidenum">
              <a:rPr kumimoji="0" lang="en-US" sz="750" b="0" i="0" u="none" strike="noStrike" kern="1200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pPr algn="r"/>
              <a:t>‹#›</a:t>
            </a:fld>
            <a:endParaRPr kumimoji="0" lang="en-US" sz="75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9A4869-4EEB-3349-B9E0-7A85E05251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20250" y="514820"/>
            <a:ext cx="21082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5D29021-6F8A-424D-B811-0FB852A248A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122670" y="1308734"/>
            <a:ext cx="5543550" cy="4638676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87AFC84F-2830-6849-A1E9-7B7FC8198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48" y="222245"/>
            <a:ext cx="10515600" cy="620713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3275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+TitleContent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732BA25-485C-654E-9D4F-3B2F8D214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371600"/>
            <a:ext cx="5394960" cy="307777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DD6AB8B4-94DA-B34F-86F4-EA57D2F3B1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0000" y="1813560"/>
            <a:ext cx="5394960" cy="411480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1800">
                <a:solidFill>
                  <a:schemeClr val="tx1"/>
                </a:solidFill>
                <a:latin typeface="+mn-lt"/>
              </a:defRPr>
            </a:lvl3pPr>
            <a:lvl4pPr>
              <a:defRPr sz="1800">
                <a:solidFill>
                  <a:schemeClr val="tx1"/>
                </a:solidFill>
                <a:latin typeface="+mn-lt"/>
              </a:defRPr>
            </a:lvl4pPr>
            <a:lvl5pPr>
              <a:defRPr sz="1800">
                <a:solidFill>
                  <a:schemeClr val="tx1"/>
                </a:solidFill>
                <a:latin typeface="+mn-lt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4196C7B-0C60-3F4F-B1B8-6BC9BED96E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05040" y="1394949"/>
            <a:ext cx="5394960" cy="307777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65808421-7E1B-F549-9DC4-C4C73547B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05040" y="1813560"/>
            <a:ext cx="5394960" cy="411480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1800">
                <a:solidFill>
                  <a:schemeClr val="tx1"/>
                </a:solidFill>
                <a:latin typeface="+mn-lt"/>
              </a:defRPr>
            </a:lvl3pPr>
            <a:lvl4pPr>
              <a:defRPr sz="1800">
                <a:solidFill>
                  <a:schemeClr val="tx1"/>
                </a:solidFill>
                <a:latin typeface="+mn-lt"/>
              </a:defRPr>
            </a:lvl4pPr>
            <a:lvl5pPr>
              <a:defRPr sz="1800">
                <a:solidFill>
                  <a:schemeClr val="tx1"/>
                </a:solidFill>
                <a:latin typeface="+mn-lt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Line 4">
            <a:extLst>
              <a:ext uri="{FF2B5EF4-FFF2-40B4-BE49-F238E27FC236}">
                <a16:creationId xmlns:a16="http://schemas.microsoft.com/office/drawing/2014/main" id="{B71FC5EE-EAC7-6F4D-AB1C-A222DB84BFE2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540000" y="914400"/>
            <a:ext cx="111600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sm" len="sm"/>
            <a:tailEnd type="oval" w="sm" len="sm"/>
          </a:ln>
          <a:effectLst/>
        </p:spPr>
        <p:txBody>
          <a:bodyPr/>
          <a:lstStyle/>
          <a:p>
            <a:pPr>
              <a:defRPr/>
            </a:pPr>
            <a:endParaRPr lang="en-US" sz="13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33FC2B-4E70-1041-81BE-E2A806791A89}"/>
              </a:ext>
            </a:extLst>
          </p:cNvPr>
          <p:cNvSpPr txBox="1"/>
          <p:nvPr userDrawn="1"/>
        </p:nvSpPr>
        <p:spPr>
          <a:xfrm>
            <a:off x="540000" y="6523912"/>
            <a:ext cx="846386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rtl="0"/>
            <a:r>
              <a:rPr lang="en-US" sz="75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 2020 Kollmorgen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724FD9-B195-F841-B21A-B3DFF1F6581C}"/>
              </a:ext>
            </a:extLst>
          </p:cNvPr>
          <p:cNvSpPr txBox="1"/>
          <p:nvPr userDrawn="1"/>
        </p:nvSpPr>
        <p:spPr>
          <a:xfrm>
            <a:off x="11136324" y="6492240"/>
            <a:ext cx="563676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43534F5-8106-454C-A466-0C6DA036C846}" type="slidenum">
              <a:rPr kumimoji="0" lang="en-US" sz="750" b="0" i="0" u="none" strike="noStrike" kern="1200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pPr algn="r"/>
              <a:t>‹#›</a:t>
            </a:fld>
            <a:endParaRPr kumimoji="0" lang="en-US" sz="75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B6671D-7D46-814F-81AA-C9380280E1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20250" y="514820"/>
            <a:ext cx="21082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1">
            <a:extLst>
              <a:ext uri="{FF2B5EF4-FFF2-40B4-BE49-F238E27FC236}">
                <a16:creationId xmlns:a16="http://schemas.microsoft.com/office/drawing/2014/main" id="{8D2227F4-9F99-7D40-BD09-C314B5BF6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48" y="222245"/>
            <a:ext cx="10515600" cy="620713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41140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F25C58D-F4C3-DA4F-AB4B-AB991D9DAC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800000"/>
            <a:ext cx="11160000" cy="4500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Line 4">
            <a:extLst>
              <a:ext uri="{FF2B5EF4-FFF2-40B4-BE49-F238E27FC236}">
                <a16:creationId xmlns:a16="http://schemas.microsoft.com/office/drawing/2014/main" id="{50CF9C26-AC3F-BD49-ACE5-DD2DB4C1FA1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540000" y="914400"/>
            <a:ext cx="111600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sm" len="sm"/>
            <a:tailEnd type="oval" w="sm" len="sm"/>
          </a:ln>
          <a:effectLst/>
        </p:spPr>
        <p:txBody>
          <a:bodyPr/>
          <a:lstStyle/>
          <a:p>
            <a:pPr>
              <a:defRPr/>
            </a:pPr>
            <a:endParaRPr lang="en-US" sz="135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C4D5CA-30C9-444A-A102-B71EB37CC4F4}"/>
              </a:ext>
            </a:extLst>
          </p:cNvPr>
          <p:cNvSpPr txBox="1"/>
          <p:nvPr userDrawn="1"/>
        </p:nvSpPr>
        <p:spPr>
          <a:xfrm>
            <a:off x="540000" y="6523912"/>
            <a:ext cx="846386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rtl="0"/>
            <a:r>
              <a:rPr lang="en-US" sz="75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 2020 Kollmorgen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420514-B30E-B749-A8C2-7504939E7BE2}"/>
              </a:ext>
            </a:extLst>
          </p:cNvPr>
          <p:cNvSpPr txBox="1"/>
          <p:nvPr userDrawn="1"/>
        </p:nvSpPr>
        <p:spPr>
          <a:xfrm>
            <a:off x="11136324" y="6492240"/>
            <a:ext cx="563676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43534F5-8106-454C-A466-0C6DA036C846}" type="slidenum">
              <a:rPr kumimoji="0" lang="en-US" sz="750" b="0" i="0" u="none" strike="noStrike" kern="1200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pPr algn="r"/>
              <a:t>‹#›</a:t>
            </a:fld>
            <a:endParaRPr kumimoji="0" lang="en-US" sz="75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84800FB-10C7-6F46-ADA4-C73AEBF3775A}"/>
              </a:ext>
            </a:extLst>
          </p:cNvPr>
          <p:cNvSpPr txBox="1">
            <a:spLocks/>
          </p:cNvSpPr>
          <p:nvPr userDrawn="1"/>
        </p:nvSpPr>
        <p:spPr>
          <a:xfrm>
            <a:off x="421640" y="218672"/>
            <a:ext cx="6070600" cy="600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2400" b="0" i="0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Noto Sans TC Medium" panose="020B0500000000000000" pitchFamily="34" charset="-128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600" dirty="0"/>
              <a:t>Click to edit Master 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697A71A-5F87-7843-9B07-40256ADC951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20250" y="514820"/>
            <a:ext cx="21082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70" r:id="rId1"/>
    <p:sldLayoutId id="2147484471" r:id="rId2"/>
    <p:sldLayoutId id="2147484472" r:id="rId3"/>
    <p:sldLayoutId id="2147484473" r:id="rId4"/>
    <p:sldLayoutId id="2147484478" r:id="rId5"/>
    <p:sldLayoutId id="2147484458" r:id="rId6"/>
    <p:sldLayoutId id="2147484474" r:id="rId7"/>
    <p:sldLayoutId id="2147484475" r:id="rId8"/>
    <p:sldLayoutId id="2147484468" r:id="rId9"/>
    <p:sldLayoutId id="2147484469" r:id="rId10"/>
    <p:sldLayoutId id="2147484459" r:id="rId11"/>
    <p:sldLayoutId id="2147484467" r:id="rId12"/>
    <p:sldLayoutId id="2147484455" r:id="rId13"/>
    <p:sldLayoutId id="2147484479" r:id="rId14"/>
    <p:sldLayoutId id="2147484480" r:id="rId15"/>
    <p:sldLayoutId id="2147484481" r:id="rId16"/>
    <p:sldLayoutId id="2147484460" r:id="rId17"/>
    <p:sldLayoutId id="2147484457" r:id="rId18"/>
    <p:sldLayoutId id="2147484463" r:id="rId19"/>
    <p:sldLayoutId id="2147484476" r:id="rId20"/>
    <p:sldLayoutId id="2147484477" r:id="rId21"/>
    <p:sldLayoutId id="2147484464" r:id="rId22"/>
    <p:sldLayoutId id="2147484452" r:id="rId2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5AC494E-FB31-B843-AAB9-0B53A6CA848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Resolving Servo Feedback Choices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5E57F-C4BD-B945-86D1-24A905A425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July 28,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3D980B-911F-B342-93BB-1624DDF24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Kenny Hampton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51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DE5B0-0BE7-E84D-882C-311F341AAA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0000" y="1390404"/>
            <a:ext cx="5394960" cy="4114800"/>
          </a:xfrm>
        </p:spPr>
        <p:txBody>
          <a:bodyPr/>
          <a:lstStyle/>
          <a:p>
            <a:pPr marL="0" indent="0">
              <a:buNone/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Digital Feedback Device</a:t>
            </a:r>
          </a:p>
          <a:p>
            <a:pPr>
              <a:defRPr/>
            </a:pPr>
            <a:r>
              <a:rPr lang="en-US" altLang="en-US" dirty="0"/>
              <a:t>No Interpolation with Digital only Feedback</a:t>
            </a:r>
          </a:p>
          <a:p>
            <a:pPr>
              <a:defRPr/>
            </a:pPr>
            <a:r>
              <a:rPr lang="en-US" altLang="en-US" dirty="0"/>
              <a:t>Plug and Play Feedback</a:t>
            </a:r>
          </a:p>
          <a:p>
            <a:pPr>
              <a:defRPr/>
            </a:pPr>
            <a:r>
              <a:rPr lang="en-US" altLang="en-US" dirty="0"/>
              <a:t>RS-485 Serial Data Only</a:t>
            </a:r>
          </a:p>
          <a:p>
            <a:pPr>
              <a:defRPr/>
            </a:pPr>
            <a:r>
              <a:rPr lang="en-US" altLang="en-US" dirty="0"/>
              <a:t>Absolute Position Devices </a:t>
            </a:r>
          </a:p>
          <a:p>
            <a:pPr>
              <a:defRPr/>
            </a:pPr>
            <a:r>
              <a:rPr lang="en-US" altLang="en-US" dirty="0"/>
              <a:t>Single Turn and Multi-turn (4096 revs)</a:t>
            </a:r>
          </a:p>
          <a:p>
            <a:pPr>
              <a:defRPr/>
            </a:pPr>
            <a:r>
              <a:rPr lang="en-US" altLang="en-US" dirty="0"/>
              <a:t>No Interpolation with Digital only Feedbacks</a:t>
            </a:r>
          </a:p>
          <a:p>
            <a:pPr>
              <a:defRPr/>
            </a:pPr>
            <a:r>
              <a:rPr lang="en-US" dirty="0"/>
              <a:t>Single Hybrid Cable Option</a:t>
            </a:r>
          </a:p>
          <a:p>
            <a:pPr>
              <a:defRPr/>
            </a:pPr>
            <a:endParaRPr lang="en-US" altLang="en-US" dirty="0"/>
          </a:p>
          <a:p>
            <a:pPr marL="1828800" lvl="4" indent="0">
              <a:buNone/>
            </a:pP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87CE8D4-01A3-1146-9F47-512AF5EB9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Only Feedbacks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C5229D-0691-44F5-9872-165F40328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905" y="4496376"/>
            <a:ext cx="8982273" cy="155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06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DE5B0-0BE7-E84D-882C-311F341AAA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2448" y="1221761"/>
            <a:ext cx="5394960" cy="4637855"/>
          </a:xfrm>
        </p:spPr>
        <p:txBody>
          <a:bodyPr/>
          <a:lstStyle/>
          <a:p>
            <a:r>
              <a:rPr lang="en-US" altLang="en-US" dirty="0"/>
              <a:t>Plug and Play Feature</a:t>
            </a:r>
          </a:p>
          <a:p>
            <a:r>
              <a:rPr lang="en-US" altLang="en-US" dirty="0"/>
              <a:t>Motor &amp; Tuning Information</a:t>
            </a:r>
          </a:p>
          <a:p>
            <a:r>
              <a:rPr lang="en-US" altLang="en-US" dirty="0"/>
              <a:t>17 Bits Resolution AKD, AKD2G 131,072 counts</a:t>
            </a:r>
          </a:p>
          <a:p>
            <a:r>
              <a:rPr lang="en-US" altLang="en-US" dirty="0"/>
              <a:t>RS-485</a:t>
            </a:r>
          </a:p>
          <a:p>
            <a:r>
              <a:rPr lang="en-US" altLang="en-US" dirty="0"/>
              <a:t>Single-turn and Multi-turn (4096 revs) Absolute </a:t>
            </a:r>
          </a:p>
          <a:p>
            <a:r>
              <a:rPr lang="en-US" altLang="en-US" dirty="0"/>
              <a:t>Operating Temperature -40</a:t>
            </a:r>
            <a:r>
              <a:rPr lang="en-US" altLang="en-US" dirty="0">
                <a:sym typeface="Symbol" panose="05050102010706020507" pitchFamily="18" charset="2"/>
              </a:rPr>
              <a:t></a:t>
            </a:r>
            <a:r>
              <a:rPr lang="en-US" altLang="en-US" dirty="0"/>
              <a:t> C to 115</a:t>
            </a:r>
            <a:r>
              <a:rPr lang="en-US" altLang="en-US" dirty="0">
                <a:sym typeface="Symbol" panose="05050102010706020507" pitchFamily="18" charset="2"/>
              </a:rPr>
              <a:t></a:t>
            </a:r>
            <a:r>
              <a:rPr lang="en-US" altLang="en-US" dirty="0"/>
              <a:t> C</a:t>
            </a:r>
          </a:p>
          <a:p>
            <a:r>
              <a:rPr lang="en-US" altLang="en-US" dirty="0"/>
              <a:t>Accuracy </a:t>
            </a:r>
            <a:r>
              <a:rPr lang="en-US" altLang="en-US" b="1" u="sng" dirty="0"/>
              <a:t>~</a:t>
            </a:r>
            <a:r>
              <a:rPr lang="en-US" altLang="en-US" dirty="0"/>
              <a:t> +/- 1.33 arc-min</a:t>
            </a:r>
          </a:p>
          <a:p>
            <a:r>
              <a:rPr lang="en-US" altLang="en-US" dirty="0"/>
              <a:t>Single Hybrid Cable Max. length 25 meters </a:t>
            </a:r>
          </a:p>
          <a:p>
            <a:pPr marL="1828800" lvl="4" indent="0">
              <a:buNone/>
            </a:pP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87CE8D4-01A3-1146-9F47-512AF5EB9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HIPERFACE DSL “Digital Only”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0EA29246-6E37-4F00-9CA3-13CB743E3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566" y="1432803"/>
            <a:ext cx="2439988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2742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DE5B0-0BE7-E84D-882C-311F341AAA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0000" y="1198709"/>
            <a:ext cx="5394960" cy="4311367"/>
          </a:xfrm>
        </p:spPr>
        <p:txBody>
          <a:bodyPr/>
          <a:lstStyle/>
          <a:p>
            <a:pPr marL="0" indent="0">
              <a:buNone/>
            </a:pPr>
            <a:endParaRPr lang="en-US" altLang="en-US" sz="2000" dirty="0">
              <a:latin typeface="+mj-lt"/>
            </a:endParaRPr>
          </a:p>
          <a:p>
            <a:r>
              <a:rPr lang="en-US" altLang="en-US" dirty="0"/>
              <a:t>Plug and Play Feature</a:t>
            </a:r>
          </a:p>
          <a:p>
            <a:r>
              <a:rPr lang="en-US" altLang="en-US" dirty="0"/>
              <a:t>Motor &amp; Tuning Information</a:t>
            </a:r>
          </a:p>
          <a:p>
            <a:r>
              <a:rPr lang="en-US" altLang="en-US" dirty="0"/>
              <a:t>19 Bits Resolution AKD, AKD2G 524,288 counts</a:t>
            </a:r>
          </a:p>
          <a:p>
            <a:r>
              <a:rPr lang="en-US" altLang="en-US" dirty="0"/>
              <a:t>RS-485</a:t>
            </a:r>
          </a:p>
          <a:p>
            <a:r>
              <a:rPr lang="en-US" altLang="en-US" dirty="0"/>
              <a:t>Multi-turn (4096 revs) Absolute is Available </a:t>
            </a:r>
          </a:p>
          <a:p>
            <a:r>
              <a:rPr lang="en-US" altLang="en-US" dirty="0"/>
              <a:t>Single-turn Absolute * Upon Request</a:t>
            </a:r>
          </a:p>
          <a:p>
            <a:r>
              <a:rPr lang="en-US" altLang="en-US" dirty="0"/>
              <a:t>Operating Temperature -40</a:t>
            </a:r>
            <a:r>
              <a:rPr lang="en-US" altLang="en-US" dirty="0">
                <a:sym typeface="Symbol" panose="05050102010706020507" pitchFamily="18" charset="2"/>
              </a:rPr>
              <a:t></a:t>
            </a:r>
            <a:r>
              <a:rPr lang="en-US" altLang="en-US" dirty="0"/>
              <a:t> C to 115</a:t>
            </a:r>
            <a:r>
              <a:rPr lang="en-US" altLang="en-US" dirty="0">
                <a:sym typeface="Symbol" panose="05050102010706020507" pitchFamily="18" charset="2"/>
              </a:rPr>
              <a:t></a:t>
            </a:r>
            <a:r>
              <a:rPr lang="en-US" altLang="en-US" dirty="0"/>
              <a:t> C</a:t>
            </a:r>
          </a:p>
          <a:p>
            <a:r>
              <a:rPr lang="en-US" altLang="en-US" dirty="0"/>
              <a:t>Accuracy </a:t>
            </a:r>
            <a:r>
              <a:rPr lang="en-US" altLang="en-US" b="1" u="sng" dirty="0"/>
              <a:t>~</a:t>
            </a:r>
            <a:r>
              <a:rPr lang="en-US" altLang="en-US" dirty="0"/>
              <a:t> +/- 2 arc-min</a:t>
            </a:r>
          </a:p>
          <a:p>
            <a:r>
              <a:rPr lang="en-US" altLang="en-US" dirty="0"/>
              <a:t>Single Hybrid Cable Max. length 25 meters </a:t>
            </a:r>
          </a:p>
          <a:p>
            <a:pPr marL="1828800" lvl="4" indent="0">
              <a:buNone/>
            </a:pP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87CE8D4-01A3-1146-9F47-512AF5EB9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Endat</a:t>
            </a:r>
            <a:r>
              <a:rPr lang="en-US" dirty="0"/>
              <a:t> 2.2 “Digital Only”</a:t>
            </a:r>
          </a:p>
        </p:txBody>
      </p:sp>
      <p:pic>
        <p:nvPicPr>
          <p:cNvPr id="5" name="Picture 7" descr="ERN1300">
            <a:extLst>
              <a:ext uri="{FF2B5EF4-FFF2-40B4-BE49-F238E27FC236}">
                <a16:creationId xmlns:a16="http://schemas.microsoft.com/office/drawing/2014/main" id="{D7EAD05F-D43D-464B-B6D1-2BD861056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542" y="1552507"/>
            <a:ext cx="22860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8057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DE5B0-0BE7-E84D-882C-311F341AAA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0000" y="1361224"/>
            <a:ext cx="5394960" cy="4114800"/>
          </a:xfrm>
        </p:spPr>
        <p:txBody>
          <a:bodyPr/>
          <a:lstStyle/>
          <a:p>
            <a:r>
              <a:rPr lang="en-US" altLang="en-US" dirty="0"/>
              <a:t>Digital Feedback Device</a:t>
            </a:r>
          </a:p>
          <a:p>
            <a:r>
              <a:rPr lang="en-US" altLang="en-US" dirty="0"/>
              <a:t>Plug and Play Feature</a:t>
            </a:r>
          </a:p>
          <a:p>
            <a:r>
              <a:rPr lang="en-US" altLang="en-US" dirty="0"/>
              <a:t>Single-turn Absolute Device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Reduced Wire Count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Gen 3 – 2 wires  “CA”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Gen 2 – 4 wires   “C”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Resolution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AKD2G &amp; AKD: 2</a:t>
            </a:r>
            <a:r>
              <a:rPr lang="en-US" altLang="en-US" baseline="30000" dirty="0"/>
              <a:t>24</a:t>
            </a:r>
            <a:r>
              <a:rPr lang="en-US" altLang="en-US" dirty="0"/>
              <a:t> Bits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16,777,216 (0.0097 arc-sec)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Operating Temperatures -40 to 120</a:t>
            </a:r>
            <a:r>
              <a:rPr lang="en-US" altLang="en-US" dirty="0">
                <a:sym typeface="Symbol" panose="05050102010706020507" pitchFamily="18" charset="2"/>
              </a:rPr>
              <a:t></a:t>
            </a:r>
            <a:r>
              <a:rPr lang="en-US" altLang="en-US" dirty="0"/>
              <a:t> C 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Accuracy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Accuracy +/-9 - +/- 16 arc-min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Single Hybrid Cable Max. length 25 meters </a:t>
            </a:r>
          </a:p>
          <a:p>
            <a:pPr marL="1828800" lvl="4" indent="0">
              <a:buNone/>
            </a:pP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87CE8D4-01A3-1146-9F47-512AF5EB9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Feedback Device SFD</a:t>
            </a:r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8497259C-4FC6-4CB2-BEA2-872A46C30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7436" y="4352152"/>
            <a:ext cx="29718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en-US" sz="1600" b="1" u="sng" dirty="0">
                <a:solidFill>
                  <a:schemeClr val="tx1"/>
                </a:solidFill>
                <a:latin typeface="+mn-lt"/>
              </a:rPr>
              <a:t>Sensor Accuracy</a:t>
            </a:r>
            <a:r>
              <a:rPr lang="en-US" altLang="en-US" sz="1600" b="1" dirty="0">
                <a:solidFill>
                  <a:schemeClr val="tx1"/>
                </a:solidFill>
                <a:latin typeface="+mn-lt"/>
              </a:rPr>
              <a:t>              Size 10 sensor +/- 16 arc-min Size 15 sensor +/- 9 arc-min Size 21 sensor +/- 9 arc-min</a:t>
            </a:r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C08B304A-B95C-4F9A-A23A-180D809B4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136" y="1143405"/>
            <a:ext cx="3200400" cy="290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3622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DE5B0-0BE7-E84D-882C-311F341AAA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0000" y="1409864"/>
            <a:ext cx="5394960" cy="41148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Single or Multi-turn Absolute Feedback Options</a:t>
            </a:r>
          </a:p>
          <a:p>
            <a:pPr>
              <a:defRPr/>
            </a:pPr>
            <a:r>
              <a:rPr lang="en-US" altLang="en-US" dirty="0"/>
              <a:t>Plug and Play Feature</a:t>
            </a:r>
          </a:p>
          <a:p>
            <a:pPr>
              <a:defRPr/>
            </a:pPr>
            <a:r>
              <a:rPr lang="en-US" altLang="en-US" dirty="0"/>
              <a:t>Good Feedback Resolution</a:t>
            </a:r>
          </a:p>
          <a:p>
            <a:pPr>
              <a:defRPr/>
            </a:pPr>
            <a:r>
              <a:rPr lang="en-US" altLang="en-US"/>
              <a:t>Good </a:t>
            </a:r>
            <a:r>
              <a:rPr lang="en-US" altLang="en-US" dirty="0"/>
              <a:t>Servo System Response (Bandwidth) </a:t>
            </a:r>
          </a:p>
          <a:p>
            <a:pPr>
              <a:defRPr/>
            </a:pPr>
            <a:r>
              <a:rPr lang="en-US" altLang="en-US"/>
              <a:t>+/-</a:t>
            </a:r>
            <a:r>
              <a:rPr lang="en-US" altLang="en-US" dirty="0"/>
              <a:t>1.33 arc-min of Accuracy </a:t>
            </a:r>
          </a:p>
          <a:p>
            <a:pPr>
              <a:defRPr/>
            </a:pPr>
            <a:r>
              <a:rPr lang="en-US" altLang="en-US" dirty="0"/>
              <a:t>Single Hybrid Cable Max. length 25 meters </a:t>
            </a:r>
          </a:p>
          <a:p>
            <a:pPr marL="1828800" lvl="4" indent="0">
              <a:buNone/>
            </a:pP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87CE8D4-01A3-1146-9F47-512AF5EB9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Only Feedback Advantages</a:t>
            </a:r>
          </a:p>
        </p:txBody>
      </p:sp>
    </p:spTree>
    <p:extLst>
      <p:ext uri="{BB962C8B-B14F-4D97-AF65-F5344CB8AC3E}">
        <p14:creationId xmlns:p14="http://schemas.microsoft.com/office/powerpoint/2010/main" val="3282968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DE5B0-0BE7-E84D-882C-311F341AAA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0000" y="1390408"/>
            <a:ext cx="5394960" cy="4114800"/>
          </a:xfrm>
        </p:spPr>
        <p:txBody>
          <a:bodyPr/>
          <a:lstStyle/>
          <a:p>
            <a:r>
              <a:rPr lang="en-US" altLang="en-US" sz="2000" dirty="0"/>
              <a:t>Analog Feedback Device</a:t>
            </a:r>
          </a:p>
          <a:p>
            <a:r>
              <a:rPr lang="en-US" altLang="en-US" sz="2000" dirty="0"/>
              <a:t>Sine &amp; Cosine Sinusoidal Signals</a:t>
            </a:r>
          </a:p>
          <a:p>
            <a:r>
              <a:rPr lang="en-US" altLang="en-US" sz="2000" dirty="0"/>
              <a:t>Absolute Single-turn (Single Speed)</a:t>
            </a:r>
          </a:p>
          <a:p>
            <a:r>
              <a:rPr lang="en-US" altLang="en-US" sz="2000" dirty="0"/>
              <a:t>No Plug and Play Feature</a:t>
            </a:r>
          </a:p>
          <a:p>
            <a:pPr lvl="1"/>
            <a:r>
              <a:rPr lang="en-US" altLang="en-US" dirty="0"/>
              <a:t>RDRES = 2</a:t>
            </a:r>
            <a:r>
              <a:rPr lang="en-US" altLang="en-US" baseline="30000" dirty="0"/>
              <a:t>24</a:t>
            </a:r>
            <a:r>
              <a:rPr lang="en-US" altLang="en-US" dirty="0"/>
              <a:t> (AKD/AKD2G) 16,777,216 counts</a:t>
            </a:r>
          </a:p>
          <a:p>
            <a:pPr lvl="1"/>
            <a:r>
              <a:rPr lang="en-US" altLang="en-US" dirty="0"/>
              <a:t>Accuracy </a:t>
            </a:r>
            <a:r>
              <a:rPr lang="en-US" altLang="en-US" u="sng" dirty="0"/>
              <a:t>~</a:t>
            </a:r>
            <a:r>
              <a:rPr lang="en-US" altLang="en-US" dirty="0"/>
              <a:t>  +/- 15 arc-min</a:t>
            </a:r>
          </a:p>
          <a:p>
            <a:pPr lvl="1"/>
            <a:r>
              <a:rPr lang="en-US" altLang="en-US" dirty="0"/>
              <a:t>Operating Temperature -55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/>
              <a:t>to 155</a:t>
            </a:r>
            <a:r>
              <a:rPr lang="en-US" altLang="en-US" dirty="0">
                <a:sym typeface="Symbol" panose="05050102010706020507" pitchFamily="18" charset="2"/>
              </a:rPr>
              <a:t></a:t>
            </a:r>
            <a:r>
              <a:rPr lang="en-US" altLang="en-US" dirty="0"/>
              <a:t> C</a:t>
            </a:r>
          </a:p>
          <a:p>
            <a:pPr lvl="1"/>
            <a:r>
              <a:rPr lang="en-US" altLang="en-US" dirty="0"/>
              <a:t>Maximum cable Length 100 meters</a:t>
            </a:r>
          </a:p>
          <a:p>
            <a:pPr marL="1828800" lvl="4" indent="0">
              <a:buNone/>
            </a:pP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87CE8D4-01A3-1146-9F47-512AF5EB9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Resolver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8735F0-00E3-4661-921B-18AA63D26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4960" y="2184848"/>
            <a:ext cx="5840596" cy="223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117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DE5B0-0BE7-E84D-882C-311F341AAA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0000" y="1390408"/>
            <a:ext cx="5744068" cy="4114800"/>
          </a:xfrm>
        </p:spPr>
        <p:txBody>
          <a:bodyPr/>
          <a:lstStyle/>
          <a:p>
            <a:r>
              <a:rPr lang="en-US" altLang="en-US" sz="2000" dirty="0"/>
              <a:t>Very Robust “Bullet Proof”</a:t>
            </a:r>
          </a:p>
          <a:p>
            <a:r>
              <a:rPr lang="en-US" altLang="en-US" sz="2000" dirty="0"/>
              <a:t>Absolute Single-turn (Single Speed)</a:t>
            </a:r>
          </a:p>
          <a:p>
            <a:r>
              <a:rPr lang="en-US" altLang="en-US" sz="2000" dirty="0"/>
              <a:t>Good Resolution 2</a:t>
            </a:r>
            <a:r>
              <a:rPr lang="en-US" altLang="en-US" sz="2000" baseline="30000" dirty="0"/>
              <a:t>24</a:t>
            </a:r>
            <a:r>
              <a:rPr lang="en-US" altLang="en-US" sz="2000" dirty="0"/>
              <a:t> (AKD/AKD2G) 16,777,216”</a:t>
            </a:r>
          </a:p>
          <a:p>
            <a:r>
              <a:rPr lang="en-US" altLang="en-US" sz="2000" dirty="0"/>
              <a:t>Great Operating Temperature -55 </a:t>
            </a:r>
            <a:r>
              <a:rPr lang="en-US" altLang="en-US" sz="2000" dirty="0">
                <a:sym typeface="Symbol" panose="05050102010706020507" pitchFamily="18" charset="2"/>
              </a:rPr>
              <a:t></a:t>
            </a:r>
            <a:r>
              <a:rPr lang="en-US" altLang="en-US" sz="2000" dirty="0"/>
              <a:t>C to 155 </a:t>
            </a:r>
            <a:r>
              <a:rPr lang="en-US" altLang="en-US" sz="2000" dirty="0">
                <a:sym typeface="Symbol" panose="05050102010706020507" pitchFamily="18" charset="2"/>
              </a:rPr>
              <a:t></a:t>
            </a:r>
            <a:r>
              <a:rPr lang="en-US" altLang="en-US" sz="2000" dirty="0"/>
              <a:t>C</a:t>
            </a:r>
          </a:p>
          <a:p>
            <a:r>
              <a:rPr lang="en-US" altLang="en-US" sz="2000" dirty="0"/>
              <a:t>Maximum cable Length 100 meters</a:t>
            </a:r>
          </a:p>
          <a:p>
            <a:pPr marL="1828800" lvl="4" indent="0">
              <a:buNone/>
            </a:pP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87CE8D4-01A3-1146-9F47-512AF5EB9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Resolver Advantages</a:t>
            </a:r>
          </a:p>
        </p:txBody>
      </p:sp>
    </p:spTree>
    <p:extLst>
      <p:ext uri="{BB962C8B-B14F-4D97-AF65-F5344CB8AC3E}">
        <p14:creationId xmlns:p14="http://schemas.microsoft.com/office/powerpoint/2010/main" val="284642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DE5B0-0BE7-E84D-882C-311F341AAA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0000" y="1380681"/>
            <a:ext cx="5394960" cy="4114800"/>
          </a:xfrm>
        </p:spPr>
        <p:txBody>
          <a:bodyPr/>
          <a:lstStyle/>
          <a:p>
            <a:pPr>
              <a:defRPr/>
            </a:pPr>
            <a:r>
              <a:rPr lang="en-US" altLang="en-US" sz="2000" dirty="0"/>
              <a:t>Digital Feedback Device</a:t>
            </a:r>
          </a:p>
          <a:p>
            <a:pPr>
              <a:defRPr/>
            </a:pPr>
            <a:r>
              <a:rPr lang="en-US" altLang="en-US" sz="2000" dirty="0"/>
              <a:t>No Plug and Play Feature</a:t>
            </a:r>
          </a:p>
          <a:p>
            <a:pPr>
              <a:defRPr/>
            </a:pPr>
            <a:r>
              <a:rPr lang="en-US" altLang="en-US" sz="2000" dirty="0"/>
              <a:t>Incremental with Commutation Tracks (TTL)</a:t>
            </a:r>
          </a:p>
          <a:p>
            <a:pPr>
              <a:defRPr/>
            </a:pPr>
            <a:r>
              <a:rPr lang="en-US" altLang="en-US" sz="2000" dirty="0"/>
              <a:t>Channel Outputs </a:t>
            </a:r>
          </a:p>
          <a:p>
            <a:pPr lvl="1">
              <a:defRPr/>
            </a:pPr>
            <a:r>
              <a:rPr lang="en-US" altLang="en-US" dirty="0"/>
              <a:t>A, B, /A, /B</a:t>
            </a:r>
          </a:p>
          <a:p>
            <a:pPr lvl="1">
              <a:defRPr/>
            </a:pPr>
            <a:r>
              <a:rPr lang="en-US" altLang="en-US" dirty="0"/>
              <a:t>Index or Marker (once per rev)</a:t>
            </a:r>
          </a:p>
          <a:p>
            <a:pPr lvl="1">
              <a:defRPr/>
            </a:pPr>
            <a:r>
              <a:rPr lang="en-US" altLang="en-US" dirty="0"/>
              <a:t>Hall Tracks for Commutation</a:t>
            </a:r>
          </a:p>
          <a:p>
            <a:pPr lvl="1">
              <a:defRPr/>
            </a:pPr>
            <a:r>
              <a:rPr lang="en-US" altLang="en-US" dirty="0"/>
              <a:t>Common Resolutions 1024 and 2048</a:t>
            </a:r>
          </a:p>
          <a:p>
            <a:pPr>
              <a:defRPr/>
            </a:pPr>
            <a:r>
              <a:rPr lang="en-US" altLang="en-US" sz="2000" dirty="0"/>
              <a:t>Temp Rated 0  to 120 </a:t>
            </a:r>
            <a:r>
              <a:rPr lang="en-US" altLang="en-US" sz="2000" baseline="30000" dirty="0"/>
              <a:t>o</a:t>
            </a:r>
            <a:r>
              <a:rPr lang="en-US" altLang="en-US" sz="2000" dirty="0"/>
              <a:t> C </a:t>
            </a:r>
          </a:p>
          <a:p>
            <a:pPr>
              <a:defRPr/>
            </a:pPr>
            <a:r>
              <a:rPr lang="en-US" altLang="en-US" sz="2000" dirty="0"/>
              <a:t>Accuracy </a:t>
            </a:r>
            <a:r>
              <a:rPr lang="en-US" altLang="en-US" sz="2000" u="sng" dirty="0"/>
              <a:t>~</a:t>
            </a:r>
            <a:r>
              <a:rPr lang="en-US" altLang="en-US" sz="2000" dirty="0"/>
              <a:t> +/- 2.5 arc-min</a:t>
            </a:r>
          </a:p>
          <a:p>
            <a:pPr>
              <a:defRPr/>
            </a:pPr>
            <a:r>
              <a:rPr lang="en-US" altLang="en-US" sz="2000" dirty="0"/>
              <a:t>Maximum cable Length 25 meters</a:t>
            </a:r>
          </a:p>
          <a:p>
            <a:pPr marL="1828800" lvl="4" indent="0">
              <a:buNone/>
            </a:pP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87CE8D4-01A3-1146-9F47-512AF5EB9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Commutating Encoder</a:t>
            </a:r>
          </a:p>
        </p:txBody>
      </p:sp>
      <p:graphicFrame>
        <p:nvGraphicFramePr>
          <p:cNvPr id="13" name="Object 8">
            <a:extLst>
              <a:ext uri="{FF2B5EF4-FFF2-40B4-BE49-F238E27FC236}">
                <a16:creationId xmlns:a16="http://schemas.microsoft.com/office/drawing/2014/main" id="{BF4E1771-C7C5-4F25-A9CC-042E5D6D74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3469418"/>
              </p:ext>
            </p:extLst>
          </p:nvPr>
        </p:nvGraphicFramePr>
        <p:xfrm>
          <a:off x="6930823" y="946150"/>
          <a:ext cx="273685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Bitmap Image" r:id="rId3" imgW="2580952" imgH="3219899" progId="Paint.Picture">
                  <p:embed/>
                </p:oleObj>
              </mc:Choice>
              <mc:Fallback>
                <p:oleObj name="Bitmap Image" r:id="rId3" imgW="2580952" imgH="3219899" progId="Paint.Picture">
                  <p:embed/>
                  <p:pic>
                    <p:nvPicPr>
                      <p:cNvPr id="13" name="Object 8">
                        <a:extLst>
                          <a:ext uri="{FF2B5EF4-FFF2-40B4-BE49-F238E27FC236}">
                            <a16:creationId xmlns:a16="http://schemas.microsoft.com/office/drawing/2014/main" id="{BF4E1771-C7C5-4F25-A9CC-042E5D6D74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0823" y="946150"/>
                        <a:ext cx="2736850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AutoShape 14">
            <a:extLst>
              <a:ext uri="{FF2B5EF4-FFF2-40B4-BE49-F238E27FC236}">
                <a16:creationId xmlns:a16="http://schemas.microsoft.com/office/drawing/2014/main" id="{849BB0D5-D782-47F1-B940-48D1239186D4}"/>
              </a:ext>
            </a:extLst>
          </p:cNvPr>
          <p:cNvSpPr>
            <a:spLocks/>
          </p:cNvSpPr>
          <p:nvPr/>
        </p:nvSpPr>
        <p:spPr bwMode="auto">
          <a:xfrm>
            <a:off x="9620048" y="1087438"/>
            <a:ext cx="457200" cy="3048000"/>
          </a:xfrm>
          <a:prstGeom prst="rightBrace">
            <a:avLst>
              <a:gd name="adj1" fmla="val 55556"/>
              <a:gd name="adj2" fmla="val 48472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5" name="WordArt 17">
            <a:extLst>
              <a:ext uri="{FF2B5EF4-FFF2-40B4-BE49-F238E27FC236}">
                <a16:creationId xmlns:a16="http://schemas.microsoft.com/office/drawing/2014/main" id="{B633509B-B36D-4343-9349-99BCE157A93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124873" y="2133600"/>
            <a:ext cx="381000" cy="609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x4</a:t>
            </a:r>
          </a:p>
        </p:txBody>
      </p:sp>
      <p:pic>
        <p:nvPicPr>
          <p:cNvPr id="16" name="Picture 1">
            <a:extLst>
              <a:ext uri="{FF2B5EF4-FFF2-40B4-BE49-F238E27FC236}">
                <a16:creationId xmlns:a16="http://schemas.microsoft.com/office/drawing/2014/main" id="{2F333D1C-2FAA-4502-A4F3-EC0BFFAB8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273" y="4130675"/>
            <a:ext cx="314325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514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DE5B0-0BE7-E84D-882C-311F341AAA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0000" y="1380681"/>
            <a:ext cx="5342910" cy="4057167"/>
          </a:xfrm>
        </p:spPr>
        <p:txBody>
          <a:bodyPr/>
          <a:lstStyle/>
          <a:p>
            <a:pPr>
              <a:defRPr/>
            </a:pPr>
            <a:r>
              <a:rPr lang="en-US" altLang="en-US" sz="2000" dirty="0"/>
              <a:t>Accuracy </a:t>
            </a:r>
            <a:r>
              <a:rPr lang="en-US" altLang="en-US" sz="2000" u="sng" dirty="0"/>
              <a:t>~</a:t>
            </a:r>
            <a:r>
              <a:rPr lang="en-US" altLang="en-US" sz="2000" dirty="0"/>
              <a:t> +/- 2.5 arc-Min</a:t>
            </a:r>
          </a:p>
          <a:p>
            <a:pPr>
              <a:defRPr/>
            </a:pPr>
            <a:r>
              <a:rPr lang="en-US" altLang="en-US" sz="2000" dirty="0"/>
              <a:t>Low Resolution Causes Bad Velocity Regulation Due Quantization Error</a:t>
            </a:r>
          </a:p>
          <a:p>
            <a:pPr>
              <a:defRPr/>
            </a:pPr>
            <a:r>
              <a:rPr lang="en-US" altLang="en-US" sz="2000" dirty="0"/>
              <a:t>No Absolute Position Information</a:t>
            </a:r>
          </a:p>
          <a:p>
            <a:pPr>
              <a:defRPr/>
            </a:pPr>
            <a:r>
              <a:rPr lang="en-US" altLang="en-US" sz="2000" dirty="0"/>
              <a:t>Require Hall Feedback for Motor Commutation</a:t>
            </a:r>
          </a:p>
          <a:p>
            <a:pPr>
              <a:defRPr/>
            </a:pPr>
            <a:r>
              <a:rPr lang="en-US" altLang="en-US" sz="2000" dirty="0"/>
              <a:t>Not Very Robust</a:t>
            </a:r>
          </a:p>
          <a:p>
            <a:pPr marL="1828800" lvl="4" indent="0">
              <a:buNone/>
            </a:pP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87CE8D4-01A3-1146-9F47-512AF5EB9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Commutating Encoder Advantages</a:t>
            </a:r>
          </a:p>
        </p:txBody>
      </p:sp>
      <p:graphicFrame>
        <p:nvGraphicFramePr>
          <p:cNvPr id="13" name="Object 8">
            <a:extLst>
              <a:ext uri="{FF2B5EF4-FFF2-40B4-BE49-F238E27FC236}">
                <a16:creationId xmlns:a16="http://schemas.microsoft.com/office/drawing/2014/main" id="{BF4E1771-C7C5-4F25-A9CC-042E5D6D74E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30823" y="946150"/>
          <a:ext cx="273685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Bitmap Image" r:id="rId3" imgW="2580952" imgH="3219899" progId="Paint.Picture">
                  <p:embed/>
                </p:oleObj>
              </mc:Choice>
              <mc:Fallback>
                <p:oleObj name="Bitmap Image" r:id="rId3" imgW="2580952" imgH="3219899" progId="Paint.Picture">
                  <p:embed/>
                  <p:pic>
                    <p:nvPicPr>
                      <p:cNvPr id="13" name="Object 8">
                        <a:extLst>
                          <a:ext uri="{FF2B5EF4-FFF2-40B4-BE49-F238E27FC236}">
                            <a16:creationId xmlns:a16="http://schemas.microsoft.com/office/drawing/2014/main" id="{BF4E1771-C7C5-4F25-A9CC-042E5D6D74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0823" y="946150"/>
                        <a:ext cx="2736850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AutoShape 14">
            <a:extLst>
              <a:ext uri="{FF2B5EF4-FFF2-40B4-BE49-F238E27FC236}">
                <a16:creationId xmlns:a16="http://schemas.microsoft.com/office/drawing/2014/main" id="{849BB0D5-D782-47F1-B940-48D1239186D4}"/>
              </a:ext>
            </a:extLst>
          </p:cNvPr>
          <p:cNvSpPr>
            <a:spLocks/>
          </p:cNvSpPr>
          <p:nvPr/>
        </p:nvSpPr>
        <p:spPr bwMode="auto">
          <a:xfrm>
            <a:off x="9620048" y="1087438"/>
            <a:ext cx="457200" cy="3048000"/>
          </a:xfrm>
          <a:prstGeom prst="rightBrace">
            <a:avLst>
              <a:gd name="adj1" fmla="val 55556"/>
              <a:gd name="adj2" fmla="val 48472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5" name="WordArt 17">
            <a:extLst>
              <a:ext uri="{FF2B5EF4-FFF2-40B4-BE49-F238E27FC236}">
                <a16:creationId xmlns:a16="http://schemas.microsoft.com/office/drawing/2014/main" id="{B633509B-B36D-4343-9349-99BCE157A93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124873" y="2133600"/>
            <a:ext cx="381000" cy="609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x4</a:t>
            </a:r>
          </a:p>
        </p:txBody>
      </p:sp>
      <p:pic>
        <p:nvPicPr>
          <p:cNvPr id="16" name="Picture 1">
            <a:extLst>
              <a:ext uri="{FF2B5EF4-FFF2-40B4-BE49-F238E27FC236}">
                <a16:creationId xmlns:a16="http://schemas.microsoft.com/office/drawing/2014/main" id="{2F333D1C-2FAA-4502-A4F3-EC0BFFAB8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273" y="4130675"/>
            <a:ext cx="314325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465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551269-D6CB-114C-93D0-6AC8DE9C9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Quantization Error</a:t>
            </a: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8303F2F4-7CC5-449F-B333-766EA88F1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13" y="2868613"/>
            <a:ext cx="449981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4DDEFB-3561-466D-8117-2696E279F943}"/>
              </a:ext>
            </a:extLst>
          </p:cNvPr>
          <p:cNvSpPr/>
          <p:nvPr/>
        </p:nvSpPr>
        <p:spPr>
          <a:xfrm>
            <a:off x="552448" y="4697412"/>
            <a:ext cx="112120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86627A-4E5F-4C45-8A4E-6F62A23D8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2679" y="1425183"/>
            <a:ext cx="5662404" cy="354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047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91FA9A-159D-AB45-8D4B-44438512A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dirty="0"/>
              <a:t>The differences between absolute and incremental devices</a:t>
            </a:r>
          </a:p>
          <a:p>
            <a:pPr lvl="2"/>
            <a:r>
              <a:rPr lang="en-US" dirty="0"/>
              <a:t>The differences between analog and digital devices</a:t>
            </a:r>
          </a:p>
          <a:p>
            <a:pPr lvl="2"/>
            <a:r>
              <a:rPr lang="en-US" dirty="0"/>
              <a:t>Typical applications for various devices</a:t>
            </a:r>
          </a:p>
          <a:p>
            <a:pPr lvl="2"/>
            <a:r>
              <a:rPr lang="en-US" dirty="0"/>
              <a:t>How to choose the best feedback device for your specific application</a:t>
            </a:r>
          </a:p>
          <a:p>
            <a:pPr lvl="2"/>
            <a:r>
              <a:rPr lang="en-US" dirty="0"/>
              <a:t>How the devices affect system performance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FDF1845-8B23-9F48-9991-679B74B15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</a:t>
            </a:r>
          </a:p>
        </p:txBody>
      </p:sp>
    </p:spTree>
    <p:extLst>
      <p:ext uri="{BB962C8B-B14F-4D97-AF65-F5344CB8AC3E}">
        <p14:creationId xmlns:p14="http://schemas.microsoft.com/office/powerpoint/2010/main" val="55359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551269-D6CB-114C-93D0-6AC8DE9C9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 Comparison?</a:t>
            </a: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44561E09-86F9-4B97-8624-6A1460967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13" y="1219200"/>
            <a:ext cx="11289725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dirty="0">
                <a:solidFill>
                  <a:schemeClr val="tx1"/>
                </a:solidFill>
                <a:latin typeface="+mn-lt"/>
              </a:rPr>
              <a:t>Sometimes poor feedback devices are selected because it is assumed the servo drive can always “fix it” with filtering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 dirty="0">
              <a:solidFill>
                <a:schemeClr val="tx1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dirty="0">
                <a:solidFill>
                  <a:schemeClr val="tx1"/>
                </a:solidFill>
                <a:latin typeface="+mn-lt"/>
              </a:rPr>
              <a:t>It is often forgotten that system stability is extremely sensitive to delays, almost all digital filters cause delays!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 dirty="0">
              <a:solidFill>
                <a:schemeClr val="tx1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 dirty="0">
              <a:solidFill>
                <a:schemeClr val="tx1"/>
              </a:solidFill>
            </a:endParaRP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8303F2F4-7CC5-449F-B333-766EA88F1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13" y="2868613"/>
            <a:ext cx="4499819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dirty="0">
                <a:solidFill>
                  <a:schemeClr val="tx1"/>
                </a:solidFill>
                <a:latin typeface="+mn-lt"/>
              </a:rPr>
              <a:t>It is important to understand the effects of the feedback, from </a:t>
            </a:r>
            <a:r>
              <a:rPr lang="en-US" altLang="en-US" sz="1800" b="1" dirty="0">
                <a:solidFill>
                  <a:srgbClr val="FF0000"/>
                </a:solidFill>
                <a:latin typeface="+mn-lt"/>
              </a:rPr>
              <a:t>quantization errors</a:t>
            </a:r>
            <a:r>
              <a:rPr lang="en-US" altLang="en-US" sz="1800" dirty="0">
                <a:solidFill>
                  <a:schemeClr val="tx1"/>
                </a:solidFill>
                <a:latin typeface="+mn-lt"/>
              </a:rPr>
              <a:t> from low resolution.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 dirty="0">
              <a:solidFill>
                <a:schemeClr val="tx1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FB61656-1EF3-458B-B997-931F55259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125" y="2654030"/>
            <a:ext cx="5133975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93576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551269-D6CB-114C-93D0-6AC8DE9C9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Setup</a:t>
            </a: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450705EA-9C0F-4164-8FF7-77FACB28B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" y="1219200"/>
            <a:ext cx="6344798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b="0" dirty="0"/>
              <a:t>To compare feedback devices, a system was constructed with same size motor and same size load, spinning a motor at 60RPM with no filtering occurring in the feedback path. </a:t>
            </a:r>
          </a:p>
          <a:p>
            <a:pPr eaLnBrk="1" hangingPunct="1">
              <a:defRPr/>
            </a:pPr>
            <a:endParaRPr lang="en-US" b="0" dirty="0"/>
          </a:p>
          <a:p>
            <a:pPr eaLnBrk="1" hangingPunct="1">
              <a:defRPr/>
            </a:pPr>
            <a:r>
              <a:rPr lang="en-US" b="0" dirty="0"/>
              <a:t>Each AKD system is tuned to the same system bandwidth.</a:t>
            </a:r>
          </a:p>
          <a:p>
            <a:pPr eaLnBrk="1" hangingPunct="1">
              <a:defRPr/>
            </a:pPr>
            <a:endParaRPr lang="en-US" b="0" dirty="0"/>
          </a:p>
          <a:p>
            <a:pPr eaLnBrk="1" hangingPunct="1">
              <a:defRPr/>
            </a:pPr>
            <a:r>
              <a:rPr lang="en-US" dirty="0"/>
              <a:t>Feedbacks to analyzed: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b="0" dirty="0" err="1"/>
              <a:t>Endat</a:t>
            </a:r>
            <a:r>
              <a:rPr lang="en-US" b="0" dirty="0"/>
              <a:t> (or Sin/Cos equivalent) 512 Lines/rev  </a:t>
            </a:r>
          </a:p>
          <a:p>
            <a:pPr eaLnBrk="1" hangingPunct="1">
              <a:defRPr/>
            </a:pPr>
            <a:r>
              <a:rPr lang="en-US" b="0" dirty="0"/>
              <a:t>    “Total Resolution 33,554,432”counts 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b="0" dirty="0"/>
              <a:t>Commutating Encoder (4096 count/rev)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122945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551269-D6CB-114C-93D0-6AC8DE9C9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Endat</a:t>
            </a:r>
            <a:r>
              <a:rPr lang="en-US" dirty="0"/>
              <a:t> Feedback Results, 512 Lines/rev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53EB06AA-14F4-486D-A8B5-CB1586A69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588" y="1400175"/>
            <a:ext cx="5691188" cy="299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79626C-E058-4322-9BD9-60661CC28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188" y="4497388"/>
            <a:ext cx="51339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F2FD81B-9E9B-4D42-B2FB-B2ECC55963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8381" y="5126038"/>
            <a:ext cx="688657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6785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551269-D6CB-114C-93D0-6AC8DE9C9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Commutating Encoder (4096 counts/rev)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284B86E-FC07-4E76-BC29-7A0A32F9A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047" y="1003773"/>
            <a:ext cx="5943600" cy="314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EE849025-B5B9-463F-847F-74A1E81E8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297" y="4169248"/>
            <a:ext cx="51435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22813368-F4FB-4BD3-ABF2-BA73D56E4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2047" y="4823298"/>
            <a:ext cx="6172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200" b="1" dirty="0">
                <a:solidFill>
                  <a:schemeClr val="tx1"/>
                </a:solidFill>
              </a:rPr>
              <a:t>All Incremental feedback devices suffer from quantization noise, with it becoming a larger effect as resolution decreases.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200" b="1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tx1"/>
                </a:solidFill>
              </a:rPr>
              <a:t>Example of 4096 count/rev encoder: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3D1DFE23-C38E-4862-9A73-416EE50AC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096" y="5729761"/>
            <a:ext cx="74961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82378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551269-D6CB-114C-93D0-6AC8DE9C9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Commutating Encoder (4096 counts/rev)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46620BB-7745-460C-8DEA-5FF658B34768}"/>
              </a:ext>
            </a:extLst>
          </p:cNvPr>
          <p:cNvSpPr/>
          <p:nvPr/>
        </p:nvSpPr>
        <p:spPr>
          <a:xfrm>
            <a:off x="2077352" y="1088786"/>
            <a:ext cx="35012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>
                <a:solidFill>
                  <a:schemeClr val="tx2"/>
                </a:solidFill>
                <a:latin typeface="+mj-lt"/>
              </a:rPr>
              <a:t>300 RPM Step Move</a:t>
            </a:r>
            <a:endParaRPr lang="en-US" sz="28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F8C115-528D-4875-8541-5FDFCB339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857" y="1652068"/>
            <a:ext cx="8849421" cy="444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2954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551269-D6CB-114C-93D0-6AC8DE9C9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48" y="289932"/>
            <a:ext cx="8981845" cy="553026"/>
          </a:xfrm>
        </p:spPr>
        <p:txBody>
          <a:bodyPr/>
          <a:lstStyle/>
          <a:p>
            <a:r>
              <a:rPr lang="en-US" sz="3200" dirty="0" err="1"/>
              <a:t>Endat</a:t>
            </a:r>
            <a:r>
              <a:rPr lang="en-US" sz="3200" dirty="0"/>
              <a:t> Feedback (512 Lines/rev) 25 bits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46620BB-7745-460C-8DEA-5FF658B34768}"/>
              </a:ext>
            </a:extLst>
          </p:cNvPr>
          <p:cNvSpPr/>
          <p:nvPr/>
        </p:nvSpPr>
        <p:spPr>
          <a:xfrm>
            <a:off x="2077352" y="1088786"/>
            <a:ext cx="35012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>
                <a:solidFill>
                  <a:schemeClr val="tx2"/>
                </a:solidFill>
                <a:latin typeface="+mj-lt"/>
              </a:rPr>
              <a:t>300 RPM Step Move</a:t>
            </a:r>
            <a:endParaRPr lang="en-US" sz="28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F2E3F4-04F5-4E4D-BC9C-FC9AEC37F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919" y="1759000"/>
            <a:ext cx="8153617" cy="472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9446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DE5B0-0BE7-E84D-882C-311F341AAA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999" y="1419592"/>
            <a:ext cx="10009647" cy="4114800"/>
          </a:xfrm>
        </p:spPr>
        <p:txBody>
          <a:bodyPr/>
          <a:lstStyle/>
          <a:p>
            <a:pPr>
              <a:defRPr/>
            </a:pPr>
            <a:r>
              <a:rPr lang="en-US" dirty="0"/>
              <a:t>Low resolution feedbacks require adding Low-Pass filters in the feedback path clean up velocity information, causing delays in the system.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Low speed instability due to limited velocity measurement capability</a:t>
            </a:r>
          </a:p>
          <a:p>
            <a:pPr marL="0" indent="0"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The motor’s operating current is higher due to velocity ripple caused by feedback quantization errors.</a:t>
            </a:r>
          </a:p>
          <a:p>
            <a:pPr marL="0" indent="0">
              <a:buNone/>
              <a:defRPr/>
            </a:pPr>
            <a:r>
              <a:rPr lang="en-US" dirty="0"/>
              <a:t> </a:t>
            </a:r>
            <a:endParaRPr lang="en-US" altLang="en-US" dirty="0"/>
          </a:p>
          <a:p>
            <a:pPr>
              <a:defRPr/>
            </a:pPr>
            <a:r>
              <a:rPr lang="en-US" dirty="0"/>
              <a:t>Servo position and velocity loop gains require being set to lower values, so the system is stable  due to feedback quantization error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Lowering servo gains reduce system response (Bandwidth)</a:t>
            </a:r>
            <a:br>
              <a:rPr lang="en-US" dirty="0"/>
            </a:br>
            <a:endParaRPr lang="en-US" dirty="0"/>
          </a:p>
          <a:p>
            <a:pPr marL="1828800" lvl="4" indent="0">
              <a:buNone/>
            </a:pP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87CE8D4-01A3-1146-9F47-512AF5EB9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Low Resolution Affects Performance</a:t>
            </a:r>
          </a:p>
        </p:txBody>
      </p:sp>
    </p:spTree>
    <p:extLst>
      <p:ext uri="{BB962C8B-B14F-4D97-AF65-F5344CB8AC3E}">
        <p14:creationId xmlns:p14="http://schemas.microsoft.com/office/powerpoint/2010/main" val="4340476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DE5B0-0BE7-E84D-882C-311F341AAA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999" y="1419592"/>
            <a:ext cx="11220741" cy="4114800"/>
          </a:xfrm>
        </p:spPr>
        <p:txBody>
          <a:bodyPr/>
          <a:lstStyle/>
          <a:p>
            <a:pPr>
              <a:defRPr/>
            </a:pPr>
            <a:r>
              <a:rPr lang="en-US" dirty="0"/>
              <a:t>Precision Accuracy – Sine Cosine or Digital Only Encoders</a:t>
            </a:r>
          </a:p>
          <a:p>
            <a:pPr marL="0" indent="0"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Simplify Homing - Sine Cosine or Digital Only Encoders, Multi-turn and Single-turn Absolute Position Option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High bandwidth and rejection disturbance and precision accuracy – Sine Encoder.</a:t>
            </a:r>
          </a:p>
          <a:p>
            <a:pPr marL="0" indent="0"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Cost Sensitivity but high velocity requirements – SFD </a:t>
            </a:r>
          </a:p>
          <a:p>
            <a:pPr marL="0" indent="0">
              <a:buNone/>
              <a:defRPr/>
            </a:pPr>
            <a:r>
              <a:rPr lang="en-US" dirty="0"/>
              <a:t> </a:t>
            </a:r>
            <a:endParaRPr lang="en-US" altLang="en-US" dirty="0"/>
          </a:p>
          <a:p>
            <a:pPr>
              <a:defRPr/>
            </a:pPr>
            <a:r>
              <a:rPr lang="en-US" dirty="0"/>
              <a:t>Harsh environments with vibration and high temperatures - Resolver </a:t>
            </a:r>
          </a:p>
          <a:p>
            <a:pPr marL="0" indent="0"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Long Cable Lengths – Resolver or Sine Encoder</a:t>
            </a:r>
            <a:br>
              <a:rPr lang="en-US" dirty="0"/>
            </a:br>
            <a:endParaRPr lang="en-US" dirty="0"/>
          </a:p>
          <a:p>
            <a:pPr>
              <a:defRPr/>
            </a:pPr>
            <a:r>
              <a:rPr lang="en-US" dirty="0"/>
              <a:t>Single Cable Requirement: SFD3, Hyperface DSL, or </a:t>
            </a:r>
            <a:r>
              <a:rPr lang="en-US" dirty="0" err="1"/>
              <a:t>Endat</a:t>
            </a:r>
            <a:r>
              <a:rPr lang="en-US" dirty="0"/>
              <a:t> 2.2. This is limited due to cable length of 25 Meters.</a:t>
            </a:r>
          </a:p>
          <a:p>
            <a:pPr marL="1828800" lvl="4" indent="0">
              <a:buNone/>
            </a:pP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87CE8D4-01A3-1146-9F47-512AF5EB9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Choose a Feedback Device</a:t>
            </a:r>
          </a:p>
        </p:txBody>
      </p:sp>
    </p:spTree>
    <p:extLst>
      <p:ext uri="{BB962C8B-B14F-4D97-AF65-F5344CB8AC3E}">
        <p14:creationId xmlns:p14="http://schemas.microsoft.com/office/powerpoint/2010/main" val="14420271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69F616-895B-474E-B5A5-4EEE24B36A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Waterjet &amp; Plasma Cutting Machine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DE5B0-0BE7-E84D-882C-311F341AAA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7424" y="1961088"/>
            <a:ext cx="5394960" cy="4114800"/>
          </a:xfrm>
        </p:spPr>
        <p:txBody>
          <a:bodyPr/>
          <a:lstStyle/>
          <a:p>
            <a:r>
              <a:rPr lang="en-US" dirty="0"/>
              <a:t>Smart Feedback Device (Cost Effective Solution)</a:t>
            </a:r>
          </a:p>
          <a:p>
            <a:r>
              <a:rPr lang="en-US" dirty="0"/>
              <a:t>High Resolution Sine Encoders</a:t>
            </a:r>
          </a:p>
          <a:p>
            <a:r>
              <a:rPr lang="en-US" dirty="0"/>
              <a:t>Digital Only Encoders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9E32D9-D031-AB4A-B7C7-CC32EEA74C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5143" y="1394949"/>
            <a:ext cx="5444857" cy="307777"/>
          </a:xfrm>
        </p:spPr>
        <p:txBody>
          <a:bodyPr/>
          <a:lstStyle/>
          <a:p>
            <a:r>
              <a:rPr lang="en-US" dirty="0"/>
              <a:t>Index Application – Large Inertia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20E24C-6073-6D4B-A7C0-81C961DCC42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High Resolution Sine Encoders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87CE8D4-01A3-1146-9F47-512AF5EB9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Applications for Various Feedbacks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50A5381-E97B-4DE8-BE53-081B3ACD3AFC}"/>
              </a:ext>
            </a:extLst>
          </p:cNvPr>
          <p:cNvSpPr txBox="1">
            <a:spLocks/>
          </p:cNvSpPr>
          <p:nvPr/>
        </p:nvSpPr>
        <p:spPr>
          <a:xfrm>
            <a:off x="6379616" y="3599877"/>
            <a:ext cx="5394960" cy="30777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3429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Punch Press with High Vibration and Forge Applications in Harsh Environments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39B47E24-821B-4F61-A6B7-3CDF7296403B}"/>
              </a:ext>
            </a:extLst>
          </p:cNvPr>
          <p:cNvSpPr txBox="1">
            <a:spLocks/>
          </p:cNvSpPr>
          <p:nvPr/>
        </p:nvSpPr>
        <p:spPr>
          <a:xfrm>
            <a:off x="6379616" y="4018488"/>
            <a:ext cx="5394960" cy="41148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Resolver</a:t>
            </a:r>
          </a:p>
          <a:p>
            <a:r>
              <a:rPr lang="en-US" dirty="0"/>
              <a:t>Smart Feedback Device</a:t>
            </a:r>
          </a:p>
          <a:p>
            <a:endParaRPr lang="en-US" dirty="0"/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D97B888D-720F-4DB1-A5C7-DA0974FAD9CF}"/>
              </a:ext>
            </a:extLst>
          </p:cNvPr>
          <p:cNvSpPr txBox="1">
            <a:spLocks/>
          </p:cNvSpPr>
          <p:nvPr/>
        </p:nvSpPr>
        <p:spPr>
          <a:xfrm>
            <a:off x="541616" y="3343053"/>
            <a:ext cx="5394960" cy="30777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3429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Printing  Application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04152AA-07BE-4C41-8D74-5B39C8B55512}"/>
              </a:ext>
            </a:extLst>
          </p:cNvPr>
          <p:cNvSpPr txBox="1">
            <a:spLocks/>
          </p:cNvSpPr>
          <p:nvPr/>
        </p:nvSpPr>
        <p:spPr>
          <a:xfrm>
            <a:off x="541616" y="3785013"/>
            <a:ext cx="5394960" cy="41148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High Resolution Sine Encoders</a:t>
            </a:r>
          </a:p>
          <a:p>
            <a:r>
              <a:rPr lang="en-US" dirty="0"/>
              <a:t>Digital Only Encoders</a:t>
            </a:r>
          </a:p>
        </p:txBody>
      </p:sp>
    </p:spTree>
    <p:extLst>
      <p:ext uri="{BB962C8B-B14F-4D97-AF65-F5344CB8AC3E}">
        <p14:creationId xmlns:p14="http://schemas.microsoft.com/office/powerpoint/2010/main" val="28842866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CFCBD5-DFAF-BE4C-B04A-318F18E377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D7433B-0E7A-B149-B5F5-E7090AF5F01F}" type="slidenum">
              <a:rPr lang="en-US" altLang="en-US" smtClean="0"/>
              <a:pPr>
                <a:defRPr/>
              </a:pPr>
              <a:t>29</a:t>
            </a:fld>
            <a:endParaRPr lang="en-US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44EA22-FEEF-8C41-B280-53161F73A7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 </a:t>
            </a:r>
          </a:p>
          <a:p>
            <a:r>
              <a:rPr lang="en-US" dirty="0"/>
              <a:t>Kenny Hampton</a:t>
            </a:r>
          </a:p>
          <a:p>
            <a:r>
              <a:rPr lang="en-US" dirty="0"/>
              <a:t>Level 2 Application Engineer </a:t>
            </a:r>
          </a:p>
          <a:p>
            <a:r>
              <a:rPr lang="en-US" dirty="0"/>
              <a:t>Kollmorgen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691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551269-D6CB-114C-93D0-6AC8DE9C9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 Types</a:t>
            </a:r>
          </a:p>
        </p:txBody>
      </p:sp>
      <p:pic>
        <p:nvPicPr>
          <p:cNvPr id="4" name="Picture 9" descr="Frameless Brushless Resolvers">
            <a:extLst>
              <a:ext uri="{FF2B5EF4-FFF2-40B4-BE49-F238E27FC236}">
                <a16:creationId xmlns:a16="http://schemas.microsoft.com/office/drawing/2014/main" id="{06E8A267-90D5-4A4B-8EAD-55610F66A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664" y="1859639"/>
            <a:ext cx="19208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6" descr="ERN1300">
            <a:extLst>
              <a:ext uri="{FF2B5EF4-FFF2-40B4-BE49-F238E27FC236}">
                <a16:creationId xmlns:a16="http://schemas.microsoft.com/office/drawing/2014/main" id="{782224D9-D04D-498E-A684-75A9CD0E7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002" y="1938676"/>
            <a:ext cx="22860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Heavy-Duty Industrial Resolvers">
            <a:extLst>
              <a:ext uri="{FF2B5EF4-FFF2-40B4-BE49-F238E27FC236}">
                <a16:creationId xmlns:a16="http://schemas.microsoft.com/office/drawing/2014/main" id="{4EF401D2-E737-42FA-A253-98A60375E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209" y="2105701"/>
            <a:ext cx="2857500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6489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DE5B0-0BE7-E84D-882C-311F341AAAB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Digital Feedback Device</a:t>
            </a:r>
          </a:p>
          <a:p>
            <a:r>
              <a:rPr lang="en-US" dirty="0"/>
              <a:t>Sine, Cosine, Index and Complementary Signals</a:t>
            </a:r>
          </a:p>
          <a:p>
            <a:r>
              <a:rPr lang="en-US" dirty="0"/>
              <a:t>Incremental Signals 1 </a:t>
            </a:r>
            <a:r>
              <a:rPr lang="en-US" dirty="0" err="1"/>
              <a:t>Vp</a:t>
            </a:r>
            <a:r>
              <a:rPr lang="en-US" dirty="0"/>
              <a:t>-p</a:t>
            </a:r>
          </a:p>
          <a:p>
            <a:r>
              <a:rPr lang="en-US" dirty="0"/>
              <a:t>Provide the Best Feedback Resolution and </a:t>
            </a:r>
            <a:r>
              <a:rPr lang="en-US" altLang="en-US" dirty="0"/>
              <a:t>Accuracy </a:t>
            </a:r>
          </a:p>
          <a:p>
            <a:r>
              <a:rPr lang="en-US" altLang="en-US" dirty="0"/>
              <a:t>Plug and Play Feature</a:t>
            </a:r>
            <a:endParaRPr lang="en-US" dirty="0"/>
          </a:p>
          <a:p>
            <a:r>
              <a:rPr lang="en-US" dirty="0"/>
              <a:t>Single-turn and Multi-turn Absolute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87CE8D4-01A3-1146-9F47-512AF5EB9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Sine Encoders</a:t>
            </a:r>
          </a:p>
        </p:txBody>
      </p:sp>
      <p:pic>
        <p:nvPicPr>
          <p:cNvPr id="11" name="Picture 10" descr="17860">
            <a:extLst>
              <a:ext uri="{FF2B5EF4-FFF2-40B4-BE49-F238E27FC236}">
                <a16:creationId xmlns:a16="http://schemas.microsoft.com/office/drawing/2014/main" id="{CC7A4C84-D4DB-43DF-B9C4-7E8D3990A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328" y="1142291"/>
            <a:ext cx="2590800" cy="167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D3F84942-A118-408E-8023-1CE1537A50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9465315"/>
              </p:ext>
            </p:extLst>
          </p:nvPr>
        </p:nvGraphicFramePr>
        <p:xfrm>
          <a:off x="5087465" y="4099634"/>
          <a:ext cx="3895725" cy="161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Bitmap Image" r:id="rId4" imgW="8704762" imgH="3610479" progId="Paint.Picture">
                  <p:embed/>
                </p:oleObj>
              </mc:Choice>
              <mc:Fallback>
                <p:oleObj name="Bitmap Image" r:id="rId4" imgW="8704762" imgH="3610479" progId="Paint.Picture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D3F84942-A118-408E-8023-1CE1537A50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7465" y="4099634"/>
                        <a:ext cx="3895725" cy="161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8225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69F616-895B-474E-B5A5-4EEE24B36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66621" y="1405053"/>
            <a:ext cx="1093945" cy="884789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altLang="en-US" dirty="0">
                <a:solidFill>
                  <a:srgbClr val="373737"/>
                </a:solidFill>
              </a:rPr>
              <a:t>                  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87CE8D4-01A3-1146-9F47-512AF5EB9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48" y="222245"/>
            <a:ext cx="10515600" cy="620713"/>
          </a:xfrm>
        </p:spPr>
        <p:txBody>
          <a:bodyPr/>
          <a:lstStyle/>
          <a:p>
            <a:r>
              <a:rPr lang="en-US" dirty="0"/>
              <a:t>Signal Interpolation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80464AB-277D-42E3-9E4B-5EED228E5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705" y="2887202"/>
            <a:ext cx="4866869" cy="3207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B82D041-81D0-45EF-B198-1E66E02C5746}"/>
              </a:ext>
            </a:extLst>
          </p:cNvPr>
          <p:cNvSpPr/>
          <p:nvPr/>
        </p:nvSpPr>
        <p:spPr>
          <a:xfrm>
            <a:off x="2105425" y="2430441"/>
            <a:ext cx="74611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latin typeface="+mn-lt"/>
              </a:rPr>
              <a:t>Example of 4 bits </a:t>
            </a:r>
            <a:r>
              <a:rPr lang="en-US" altLang="en-US" sz="2000" dirty="0">
                <a:solidFill>
                  <a:schemeClr val="tx2"/>
                </a:solidFill>
                <a:latin typeface="+mn-lt"/>
              </a:rPr>
              <a:t>(2</a:t>
            </a:r>
            <a:r>
              <a:rPr lang="en-US" altLang="en-US" sz="2000" baseline="30000" dirty="0">
                <a:solidFill>
                  <a:schemeClr val="tx2"/>
                </a:solidFill>
                <a:latin typeface="+mn-lt"/>
              </a:rPr>
              <a:t>4</a:t>
            </a:r>
            <a:r>
              <a:rPr lang="en-US" altLang="en-US" sz="2000" dirty="0">
                <a:solidFill>
                  <a:schemeClr val="tx2"/>
                </a:solidFill>
                <a:latin typeface="+mn-lt"/>
              </a:rPr>
              <a:t>) Signal Interpolation</a:t>
            </a:r>
            <a:endParaRPr lang="en-US" sz="2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E877B70-AA87-4814-879D-04F362CDD616}"/>
              </a:ext>
            </a:extLst>
          </p:cNvPr>
          <p:cNvSpPr/>
          <p:nvPr/>
        </p:nvSpPr>
        <p:spPr>
          <a:xfrm>
            <a:off x="735981" y="1159728"/>
            <a:ext cx="107274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The Sine encoder’s 1Vp-p analog sin/cos signals are digitally increased by the process of Interpolation.  Interpolation is a </a:t>
            </a:r>
            <a:r>
              <a:rPr lang="en-US" dirty="0"/>
              <a:t>mathematical</a:t>
            </a:r>
            <a:r>
              <a:rPr lang="en-US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process for multiplying a single sine wave.  In the AKD this interpolation factor is 16 bits, and in the AKD2G 32 bits.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33375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69F616-895B-474E-B5A5-4EEE24B36A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DE5B0-0BE7-E84D-882C-311F341AAAB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 dirty="0"/>
              <a:t>Plug and Play Feedback</a:t>
            </a:r>
          </a:p>
          <a:p>
            <a:r>
              <a:rPr lang="en-US" altLang="en-US" dirty="0"/>
              <a:t>10 bits (2</a:t>
            </a:r>
            <a:r>
              <a:rPr lang="en-US" altLang="en-US" baseline="30000" dirty="0"/>
              <a:t>10</a:t>
            </a:r>
            <a:r>
              <a:rPr lang="en-US" altLang="en-US" dirty="0"/>
              <a:t>) - 2048 Line Counts</a:t>
            </a:r>
          </a:p>
          <a:p>
            <a:r>
              <a:rPr lang="en-US" altLang="en-US" dirty="0"/>
              <a:t>27 bits resolution (AKD) 134,217,728</a:t>
            </a:r>
          </a:p>
          <a:p>
            <a:r>
              <a:rPr lang="en-US" altLang="en-US" dirty="0"/>
              <a:t>32 bits resolution (AKD2G) 4,294,967,294</a:t>
            </a:r>
          </a:p>
          <a:p>
            <a:r>
              <a:rPr lang="en-US" altLang="en-US" dirty="0"/>
              <a:t>12 bit (2</a:t>
            </a:r>
            <a:r>
              <a:rPr lang="en-US" altLang="en-US" baseline="30000" dirty="0"/>
              <a:t>12</a:t>
            </a:r>
            <a:r>
              <a:rPr lang="en-US" altLang="en-US" dirty="0"/>
              <a:t>) Multi-turn</a:t>
            </a:r>
          </a:p>
          <a:p>
            <a:pPr lvl="1"/>
            <a:r>
              <a:rPr lang="en-US" altLang="en-US" dirty="0"/>
              <a:t>4096 revs</a:t>
            </a:r>
          </a:p>
          <a:p>
            <a:pPr lvl="1"/>
            <a:r>
              <a:rPr lang="en-US" altLang="en-US" dirty="0"/>
              <a:t>RS-485 Data </a:t>
            </a:r>
          </a:p>
          <a:p>
            <a:r>
              <a:rPr lang="en-US" altLang="en-US" dirty="0"/>
              <a:t>Operated Temperature Rated -20 to 115</a:t>
            </a:r>
            <a:r>
              <a:rPr lang="en-US" altLang="en-US" baseline="30000" dirty="0"/>
              <a:t>o</a:t>
            </a:r>
            <a:r>
              <a:rPr lang="en-US" altLang="en-US" dirty="0"/>
              <a:t> C </a:t>
            </a:r>
          </a:p>
          <a:p>
            <a:r>
              <a:rPr lang="en-US" altLang="en-US" dirty="0"/>
              <a:t>Accuracy </a:t>
            </a:r>
            <a:r>
              <a:rPr lang="en-US" altLang="en-US" b="1" u="sng" dirty="0"/>
              <a:t>~</a:t>
            </a:r>
            <a:r>
              <a:rPr lang="en-US" altLang="en-US" dirty="0"/>
              <a:t> +/-1.33 arc-min</a:t>
            </a:r>
          </a:p>
          <a:p>
            <a:r>
              <a:rPr lang="en-US" altLang="en-US" dirty="0"/>
              <a:t>Maximum cable Length  50 meters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87CE8D4-01A3-1146-9F47-512AF5EB9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BiSS</a:t>
            </a:r>
            <a:r>
              <a:rPr lang="en-US" dirty="0"/>
              <a:t> Sine Encoder</a:t>
            </a:r>
          </a:p>
        </p:txBody>
      </p:sp>
      <p:pic>
        <p:nvPicPr>
          <p:cNvPr id="11" name="Picture 7" descr="AC 58-BiSS/SSI (Hollow shaft)">
            <a:extLst>
              <a:ext uri="{FF2B5EF4-FFF2-40B4-BE49-F238E27FC236}">
                <a16:creationId xmlns:a16="http://schemas.microsoft.com/office/drawing/2014/main" id="{E33D659A-F984-471A-9EE4-12608BA79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327" y="1200927"/>
            <a:ext cx="3262313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416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69F616-895B-474E-B5A5-4EEE24B36A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DE5B0-0BE7-E84D-882C-311F341AAAB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 dirty="0"/>
              <a:t>Plug and Play Feedback</a:t>
            </a:r>
          </a:p>
          <a:p>
            <a:r>
              <a:rPr lang="en-US" altLang="en-US" dirty="0"/>
              <a:t>7 bit (2</a:t>
            </a:r>
            <a:r>
              <a:rPr lang="en-US" altLang="en-US" baseline="30000" dirty="0"/>
              <a:t>7</a:t>
            </a:r>
            <a:r>
              <a:rPr lang="en-US" altLang="en-US" dirty="0"/>
              <a:t>) - 128 Line Count</a:t>
            </a:r>
          </a:p>
          <a:p>
            <a:r>
              <a:rPr lang="en-US" altLang="en-US" dirty="0"/>
              <a:t>23 bits resolution (AKD) 8,388,606</a:t>
            </a:r>
          </a:p>
          <a:p>
            <a:r>
              <a:rPr lang="en-US" altLang="en-US" dirty="0"/>
              <a:t>31 bits resolution (AKD2G) 2,147,483,648</a:t>
            </a:r>
          </a:p>
          <a:p>
            <a:r>
              <a:rPr lang="en-US" altLang="en-US" dirty="0"/>
              <a:t>12 bit (2</a:t>
            </a:r>
            <a:r>
              <a:rPr lang="en-US" altLang="en-US" baseline="30000" dirty="0"/>
              <a:t>12</a:t>
            </a:r>
            <a:r>
              <a:rPr lang="en-US" altLang="en-US" dirty="0"/>
              <a:t>) Multi-turn</a:t>
            </a:r>
            <a:endParaRPr lang="en-US" dirty="0"/>
          </a:p>
          <a:p>
            <a:pPr lvl="1">
              <a:defRPr/>
            </a:pPr>
            <a:r>
              <a:rPr lang="en-US" altLang="en-US" dirty="0"/>
              <a:t>4096 revs</a:t>
            </a:r>
          </a:p>
          <a:p>
            <a:pPr lvl="1">
              <a:defRPr/>
            </a:pPr>
            <a:r>
              <a:rPr lang="en-US" altLang="en-US" dirty="0"/>
              <a:t>RS-485 Data </a:t>
            </a:r>
          </a:p>
          <a:p>
            <a:pPr>
              <a:defRPr/>
            </a:pPr>
            <a:r>
              <a:rPr lang="en-US" altLang="en-US" dirty="0"/>
              <a:t>Operated Temperature Rated -20 to 115</a:t>
            </a:r>
            <a:r>
              <a:rPr lang="en-US" altLang="en-US" baseline="30000" dirty="0"/>
              <a:t>o</a:t>
            </a:r>
            <a:r>
              <a:rPr lang="en-US" altLang="en-US" dirty="0"/>
              <a:t> C </a:t>
            </a:r>
          </a:p>
          <a:p>
            <a:pPr>
              <a:defRPr/>
            </a:pPr>
            <a:r>
              <a:rPr lang="en-US" altLang="en-US" dirty="0"/>
              <a:t>Accuracy </a:t>
            </a:r>
            <a:r>
              <a:rPr lang="en-US" altLang="en-US" b="1" u="sng" dirty="0"/>
              <a:t>~</a:t>
            </a:r>
            <a:r>
              <a:rPr lang="en-US" altLang="en-US" dirty="0"/>
              <a:t> +/-1.33 arc-min</a:t>
            </a:r>
          </a:p>
          <a:p>
            <a:pPr>
              <a:defRPr/>
            </a:pPr>
            <a:r>
              <a:rPr lang="en-US" altLang="en-US" dirty="0"/>
              <a:t>Maximum cable length 50 meters</a:t>
            </a:r>
          </a:p>
          <a:p>
            <a:pPr>
              <a:defRPr/>
            </a:pPr>
            <a:endParaRPr lang="en-US" altLang="en-US" sz="20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87CE8D4-01A3-1146-9F47-512AF5EB9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HIPERFACE Sine Encoder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2370841A-CD8F-401C-B073-38D02F30F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163" y="2115765"/>
            <a:ext cx="2439987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>
            <a:extLst>
              <a:ext uri="{FF2B5EF4-FFF2-40B4-BE49-F238E27FC236}">
                <a16:creationId xmlns:a16="http://schemas.microsoft.com/office/drawing/2014/main" id="{7EB45F51-36A9-4A67-B43D-68EE45C36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043" y="1289685"/>
            <a:ext cx="129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5310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69F616-895B-474E-B5A5-4EEE24B36A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DE5B0-0BE7-E84D-882C-311F341AAAB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Plug and Play Feedback</a:t>
            </a:r>
          </a:p>
          <a:p>
            <a:pPr>
              <a:defRPr/>
            </a:pPr>
            <a:r>
              <a:rPr lang="en-US" altLang="en-US" dirty="0"/>
              <a:t>Line Counts 512, 2048 standard</a:t>
            </a:r>
          </a:p>
          <a:p>
            <a:pPr>
              <a:defRPr/>
            </a:pPr>
            <a:r>
              <a:rPr lang="en-US" altLang="en-US" dirty="0"/>
              <a:t>27 bits resolution (AKD) 134,217,728</a:t>
            </a:r>
          </a:p>
          <a:p>
            <a:pPr>
              <a:defRPr/>
            </a:pPr>
            <a:r>
              <a:rPr lang="en-US" altLang="en-US" dirty="0"/>
              <a:t>32 bits resolution (AKD2G) 4,294,967,294</a:t>
            </a:r>
          </a:p>
          <a:p>
            <a:pPr>
              <a:defRPr/>
            </a:pPr>
            <a:r>
              <a:rPr lang="en-US" altLang="en-US" dirty="0"/>
              <a:t>12 bit (2</a:t>
            </a:r>
            <a:r>
              <a:rPr lang="en-US" altLang="en-US" baseline="30000" dirty="0"/>
              <a:t>12</a:t>
            </a:r>
            <a:r>
              <a:rPr lang="en-US" altLang="en-US" dirty="0"/>
              <a:t>) Multi-turn</a:t>
            </a:r>
          </a:p>
          <a:p>
            <a:pPr lvl="1">
              <a:defRPr/>
            </a:pPr>
            <a:r>
              <a:rPr lang="en-US" altLang="en-US" dirty="0"/>
              <a:t>4096 revs</a:t>
            </a:r>
          </a:p>
          <a:p>
            <a:pPr>
              <a:defRPr/>
            </a:pPr>
            <a:r>
              <a:rPr lang="en-US" altLang="en-US" dirty="0"/>
              <a:t>RS-485 Data </a:t>
            </a:r>
          </a:p>
          <a:p>
            <a:pPr>
              <a:defRPr/>
            </a:pPr>
            <a:r>
              <a:rPr lang="en-US" altLang="en-US" dirty="0"/>
              <a:t>Operated Temperature Rated -20 to 115</a:t>
            </a:r>
            <a:r>
              <a:rPr lang="en-US" altLang="en-US" baseline="30000" dirty="0"/>
              <a:t>o</a:t>
            </a:r>
            <a:r>
              <a:rPr lang="en-US" altLang="en-US" dirty="0"/>
              <a:t> C </a:t>
            </a:r>
          </a:p>
          <a:p>
            <a:pPr>
              <a:defRPr/>
            </a:pPr>
            <a:r>
              <a:rPr lang="en-US" altLang="en-US" dirty="0"/>
              <a:t>Accuracy </a:t>
            </a:r>
            <a:r>
              <a:rPr lang="en-US" altLang="en-US" b="1" u="sng" dirty="0"/>
              <a:t>~</a:t>
            </a:r>
            <a:r>
              <a:rPr lang="en-US" altLang="en-US" dirty="0"/>
              <a:t> +/- 0.33 arc-min</a:t>
            </a:r>
          </a:p>
          <a:p>
            <a:pPr>
              <a:defRPr/>
            </a:pPr>
            <a:r>
              <a:rPr lang="en-US" altLang="en-US" dirty="0"/>
              <a:t>Maximum cable Length 50 meters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87CE8D4-01A3-1146-9F47-512AF5EB9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Endat</a:t>
            </a:r>
            <a:r>
              <a:rPr lang="en-US" dirty="0"/>
              <a:t> Sine Encoder</a:t>
            </a:r>
          </a:p>
        </p:txBody>
      </p:sp>
      <p:pic>
        <p:nvPicPr>
          <p:cNvPr id="11" name="Picture 6" descr="circle">
            <a:extLst>
              <a:ext uri="{FF2B5EF4-FFF2-40B4-BE49-F238E27FC236}">
                <a16:creationId xmlns:a16="http://schemas.microsoft.com/office/drawing/2014/main" id="{C329250E-0E37-4F97-96F7-2E9126D6B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310" y="1324583"/>
            <a:ext cx="3178175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9257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DE5B0-0BE7-E84D-882C-311F341AAA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0000" y="1419590"/>
            <a:ext cx="5394960" cy="4114800"/>
          </a:xfrm>
        </p:spPr>
        <p:txBody>
          <a:bodyPr/>
          <a:lstStyle/>
          <a:p>
            <a:r>
              <a:rPr lang="en-US" altLang="en-US" dirty="0"/>
              <a:t>Plug and Play Feature</a:t>
            </a:r>
          </a:p>
          <a:p>
            <a:r>
              <a:rPr lang="en-US" altLang="en-US" dirty="0"/>
              <a:t>Single or Multi-turn Absolute Feedback Options</a:t>
            </a:r>
          </a:p>
          <a:p>
            <a:r>
              <a:rPr lang="en-US" altLang="en-US" dirty="0"/>
              <a:t>High Resolution Due to Digital Signal Interpolation</a:t>
            </a:r>
          </a:p>
          <a:p>
            <a:r>
              <a:rPr lang="en-US" altLang="en-US" dirty="0"/>
              <a:t>Higher Position Accuracy</a:t>
            </a:r>
          </a:p>
          <a:p>
            <a:r>
              <a:rPr lang="en-US" altLang="en-US" dirty="0"/>
              <a:t>Higher Position and Velocity loop Gains </a:t>
            </a:r>
          </a:p>
          <a:p>
            <a:r>
              <a:rPr lang="en-US" altLang="en-US" dirty="0"/>
              <a:t>Best Servo System Bandwidth</a:t>
            </a:r>
          </a:p>
          <a:p>
            <a:r>
              <a:rPr lang="en-US" altLang="en-US" dirty="0"/>
              <a:t>Low velocity Ripple</a:t>
            </a:r>
          </a:p>
          <a:p>
            <a:r>
              <a:rPr lang="en-US" altLang="en-US" dirty="0"/>
              <a:t>Up to 32 bits resolution (AKD2G) 4,294,967,294 counts  </a:t>
            </a:r>
          </a:p>
          <a:p>
            <a:r>
              <a:rPr lang="en-US" altLang="en-US" dirty="0"/>
              <a:t> +/-1.33 arc-min Accuracy </a:t>
            </a:r>
          </a:p>
          <a:p>
            <a:r>
              <a:rPr lang="en-US" altLang="en-US" dirty="0"/>
              <a:t>Maximum cable Length 50 meters</a:t>
            </a:r>
          </a:p>
          <a:p>
            <a:pPr marL="1828800" lvl="4" indent="0">
              <a:buNone/>
            </a:pP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87CE8D4-01A3-1146-9F47-512AF5EB9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Absolute Sine Encoder Advantages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5F7252E6-265A-407E-92E8-CA10F2C7A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132" y="1645630"/>
            <a:ext cx="2439987" cy="164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93700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MasterSlide">
  <a:themeElements>
    <a:clrScheme name="Kollmorgen">
      <a:dk1>
        <a:srgbClr val="3F403F"/>
      </a:dk1>
      <a:lt1>
        <a:srgbClr val="FFFFFF"/>
      </a:lt1>
      <a:dk2>
        <a:srgbClr val="191E6D"/>
      </a:dk2>
      <a:lt2>
        <a:srgbClr val="929392"/>
      </a:lt2>
      <a:accent1>
        <a:srgbClr val="00689D"/>
      </a:accent1>
      <a:accent2>
        <a:srgbClr val="A3DCF6"/>
      </a:accent2>
      <a:accent3>
        <a:srgbClr val="E18C1F"/>
      </a:accent3>
      <a:accent4>
        <a:srgbClr val="FFB900"/>
      </a:accent4>
      <a:accent5>
        <a:srgbClr val="6C1E46"/>
      </a:accent5>
      <a:accent6>
        <a:srgbClr val="A2628E"/>
      </a:accent6>
      <a:hlink>
        <a:srgbClr val="6C1E46"/>
      </a:hlink>
      <a:folHlink>
        <a:srgbClr val="A2628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4C5D587EC4814D9686CCBD45A1A9CA" ma:contentTypeVersion="13" ma:contentTypeDescription="Create a new document." ma:contentTypeScope="" ma:versionID="9ffda6276636266ae3788538949cb344">
  <xsd:schema xmlns:xsd="http://www.w3.org/2001/XMLSchema" xmlns:xs="http://www.w3.org/2001/XMLSchema" xmlns:p="http://schemas.microsoft.com/office/2006/metadata/properties" xmlns:ns3="92e8a81d-45af-4d4d-8525-793c5ae7d05f" xmlns:ns4="9429f7a3-192b-40ab-be4c-01558f221fe5" targetNamespace="http://schemas.microsoft.com/office/2006/metadata/properties" ma:root="true" ma:fieldsID="22f45d770df0c4d0eb893ab79af41d74" ns3:_="" ns4:_="">
    <xsd:import namespace="92e8a81d-45af-4d4d-8525-793c5ae7d05f"/>
    <xsd:import namespace="9429f7a3-192b-40ab-be4c-01558f221fe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Location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e8a81d-45af-4d4d-8525-793c5ae7d05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29f7a3-192b-40ab-be4c-01558f221f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89FDC06-8712-7C47-92B8-75DBB211A0D4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7857541F-295D-C547-A7F4-77FB22A972B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1C150C-E013-4D61-9534-D2A6C80780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e8a81d-45af-4d4d-8525-793c5ae7d05f"/>
    <ds:schemaRef ds:uri="9429f7a3-192b-40ab-be4c-01558f221f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B29497AB-D623-4C09-8320-397EAA1BB7E5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92e8a81d-45af-4d4d-8525-793c5ae7d05f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9429f7a3-192b-40ab-be4c-01558f221fe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66805</TotalTime>
  <Words>1387</Words>
  <Application>Microsoft Office PowerPoint</Application>
  <PresentationFormat>Widescreen</PresentationFormat>
  <Paragraphs>229</Paragraphs>
  <Slides>29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Arial Black</vt:lpstr>
      <vt:lpstr>Calibri</vt:lpstr>
      <vt:lpstr>MasterSlide</vt:lpstr>
      <vt:lpstr>Bitmap Image</vt:lpstr>
      <vt:lpstr>think-cell Slide</vt:lpstr>
      <vt:lpstr>PowerPoint Presentation</vt:lpstr>
      <vt:lpstr>Objective</vt:lpstr>
      <vt:lpstr>Feedback Types</vt:lpstr>
      <vt:lpstr>Sine Encoders</vt:lpstr>
      <vt:lpstr>Signal Interpolation</vt:lpstr>
      <vt:lpstr>BiSS Sine Encoder</vt:lpstr>
      <vt:lpstr>HIPERFACE Sine Encoder</vt:lpstr>
      <vt:lpstr>Endat Sine Encoder</vt:lpstr>
      <vt:lpstr>Absolute Sine Encoder Advantages</vt:lpstr>
      <vt:lpstr>Digital Only Feedbacks</vt:lpstr>
      <vt:lpstr>HIPERFACE DSL “Digital Only”</vt:lpstr>
      <vt:lpstr>Endat 2.2 “Digital Only”</vt:lpstr>
      <vt:lpstr>Smart Feedback Device SFD</vt:lpstr>
      <vt:lpstr>Digital Only Feedback Advantages</vt:lpstr>
      <vt:lpstr>Resolver</vt:lpstr>
      <vt:lpstr>Resolver Advantages</vt:lpstr>
      <vt:lpstr>Commutating Encoder</vt:lpstr>
      <vt:lpstr>Commutating Encoder Advantages</vt:lpstr>
      <vt:lpstr>Quantization Error</vt:lpstr>
      <vt:lpstr>Feedback Comparison?</vt:lpstr>
      <vt:lpstr>Test Setup</vt:lpstr>
      <vt:lpstr>Endat Feedback Results, 512 Lines/rev</vt:lpstr>
      <vt:lpstr>Commutating Encoder (4096 counts/rev)</vt:lpstr>
      <vt:lpstr>Commutating Encoder (4096 counts/rev)</vt:lpstr>
      <vt:lpstr>Endat Feedback (512 Lines/rev) 25 bits</vt:lpstr>
      <vt:lpstr>How Low Resolution Affects Performance</vt:lpstr>
      <vt:lpstr>How to Choose a Feedback Device</vt:lpstr>
      <vt:lpstr>Typical Applications for Various Feedbacks</vt:lpstr>
      <vt:lpstr>PowerPoint Presentation</vt:lpstr>
    </vt:vector>
  </TitlesOfParts>
  <Company>Danaher Motion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Dixie.Smith</dc:creator>
  <cp:lastModifiedBy>Hampton, Kenny</cp:lastModifiedBy>
  <cp:revision>821</cp:revision>
  <cp:lastPrinted>2020-02-03T19:44:59Z</cp:lastPrinted>
  <dcterms:created xsi:type="dcterms:W3CDTF">2016-02-16T16:07:10Z</dcterms:created>
  <dcterms:modified xsi:type="dcterms:W3CDTF">2021-10-18T15:37:08Z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SharedWithUsers">
    <vt:lpwstr>McPeake, Janet</vt:lpwstr>
  </property>
  <property fmtid="{D5CDD505-2E9C-101B-9397-08002B2CF9AE}" pid="3" name="SharedWithUsers">
    <vt:lpwstr>13;#McPeake, Janet</vt:lpwstr>
  </property>
  <property fmtid="{D5CDD505-2E9C-101B-9397-08002B2CF9AE}" pid="4" name="ContentTypeId">
    <vt:lpwstr>0x0101008D4C5D587EC4814D9686CCBD45A1A9CA</vt:lpwstr>
  </property>
  <property fmtid="{D5CDD505-2E9C-101B-9397-08002B2CF9AE}" pid="5" name="_dlc_DocId">
    <vt:lpwstr>YUWNYFR2ZUNV-30301777-6</vt:lpwstr>
  </property>
  <property fmtid="{D5CDD505-2E9C-101B-9397-08002B2CF9AE}" pid="6" name="_dlc_DocIdItemGuid">
    <vt:lpwstr>eca3d264-c611-4878-8455-ec60c1e02308</vt:lpwstr>
  </property>
  <property fmtid="{D5CDD505-2E9C-101B-9397-08002B2CF9AE}" pid="7" name="_dlc_DocIdUrl">
    <vt:lpwstr>https://www.fortiveconnect.com/opco/kollmorgen/brandcenter/_layouts/15/DocIdRedir.aspx?ID=YUWNYFR2ZUNV-30301777-6, YUWNYFR2ZUNV-30301777-6</vt:lpwstr>
  </property>
</Properties>
</file>