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49"/>
  </p:notesMasterIdLst>
  <p:handoutMasterIdLst>
    <p:handoutMasterId r:id="rId50"/>
  </p:handoutMasterIdLst>
  <p:sldIdLst>
    <p:sldId id="256" r:id="rId6"/>
    <p:sldId id="272" r:id="rId7"/>
    <p:sldId id="277" r:id="rId8"/>
    <p:sldId id="278" r:id="rId9"/>
    <p:sldId id="280" r:id="rId10"/>
    <p:sldId id="321" r:id="rId11"/>
    <p:sldId id="281" r:id="rId12"/>
    <p:sldId id="282" r:id="rId13"/>
    <p:sldId id="290" r:id="rId14"/>
    <p:sldId id="283" r:id="rId15"/>
    <p:sldId id="291" r:id="rId16"/>
    <p:sldId id="292" r:id="rId17"/>
    <p:sldId id="293" r:id="rId18"/>
    <p:sldId id="285" r:id="rId19"/>
    <p:sldId id="296" r:id="rId20"/>
    <p:sldId id="294" r:id="rId21"/>
    <p:sldId id="295" r:id="rId22"/>
    <p:sldId id="297" r:id="rId23"/>
    <p:sldId id="298" r:id="rId24"/>
    <p:sldId id="300" r:id="rId25"/>
    <p:sldId id="299" r:id="rId26"/>
    <p:sldId id="287" r:id="rId27"/>
    <p:sldId id="302" r:id="rId28"/>
    <p:sldId id="288" r:id="rId29"/>
    <p:sldId id="303" r:id="rId30"/>
    <p:sldId id="304" r:id="rId31"/>
    <p:sldId id="305" r:id="rId32"/>
    <p:sldId id="306" r:id="rId33"/>
    <p:sldId id="314" r:id="rId34"/>
    <p:sldId id="315" r:id="rId35"/>
    <p:sldId id="289" r:id="rId36"/>
    <p:sldId id="308" r:id="rId37"/>
    <p:sldId id="310" r:id="rId38"/>
    <p:sldId id="311" r:id="rId39"/>
    <p:sldId id="312" r:id="rId40"/>
    <p:sldId id="316" r:id="rId41"/>
    <p:sldId id="317" r:id="rId42"/>
    <p:sldId id="318" r:id="rId43"/>
    <p:sldId id="319" r:id="rId44"/>
    <p:sldId id="320" r:id="rId45"/>
    <p:sldId id="322" r:id="rId46"/>
    <p:sldId id="267" r:id="rId47"/>
    <p:sldId id="276" r:id="rId48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ley, Chris" initials="" lastIdx="54" clrIdx="0"/>
  <p:cmAuthor id="2" name="Andrew Moroney" initials="AM" lastIdx="17" clrIdx="1">
    <p:extLst>
      <p:ext uri="{19B8F6BF-5375-455C-9EA6-DF929625EA0E}">
        <p15:presenceInfo xmlns:p15="http://schemas.microsoft.com/office/powerpoint/2012/main" userId="S::amoroney@symmetrimkting.onmicrosoft.com::b2bb6e96-e539-45a8-9a55-bc168aadae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997"/>
    <a:srgbClr val="E08C30"/>
    <a:srgbClr val="309CE2"/>
    <a:srgbClr val="6B2146"/>
    <a:srgbClr val="F1BD59"/>
    <a:srgbClr val="E8E8E8"/>
    <a:srgbClr val="A26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20" y="78"/>
      </p:cViewPr>
      <p:guideLst>
        <p:guide orient="horz" pos="1056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A5692B-6477-2049-AA20-08EC60449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6276B-3CEC-2249-A187-CC7555F1D6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C369D2-67BF-7C45-BDCC-72FE6BCF9456}" type="datetimeFigureOut">
              <a:rPr lang="en-US"/>
              <a:pPr>
                <a:defRPr/>
              </a:pPr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74D6C-5243-4A43-BB3C-5195501739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867FB-BF18-DC4E-8558-87FA95231B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0D89E4-5742-D54C-8F4C-D149D0182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A6ABB6-15FD-D84C-9A3E-EC89EA9296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3249" tIns="46625" rIns="93249" bIns="4662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BC136-A784-DF46-B963-AB37EEC2A9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3249" tIns="46625" rIns="93249" bIns="4662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DB12E7C-6522-3949-80AA-8AF272B7B44B}" type="datetimeFigureOut">
              <a:rPr lang="en-US"/>
              <a:pPr>
                <a:defRPr/>
              </a:pPr>
              <a:t>6/12/2024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FEB77EC-4971-714F-AE12-6684F77AA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9" tIns="46625" rIns="93249" bIns="466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5165EB4-23D3-7B47-874E-B45D78606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5638"/>
          </a:xfrm>
          <a:prstGeom prst="rect">
            <a:avLst/>
          </a:prstGeom>
        </p:spPr>
        <p:txBody>
          <a:bodyPr vert="horz" lIns="93249" tIns="46625" rIns="93249" bIns="4662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4A7CA-6F85-CF43-9AD9-D51D342B40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3249" tIns="46625" rIns="93249" bIns="4662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8F8CE-F765-C94D-BCB1-1AD6375F7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3249" tIns="46625" rIns="93249" bIns="466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D8A447E7-169B-B24C-B416-D5F38AE95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447E7-169B-B24C-B416-D5F38AE950DB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41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447E7-169B-B24C-B416-D5F38AE950DB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39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447E7-169B-B24C-B416-D5F38AE950DB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35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447E7-169B-B24C-B416-D5F38AE950DB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047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447E7-169B-B24C-B416-D5F38AE950DB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38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447E7-169B-B24C-B416-D5F38AE950DB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257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snow, dark, board&#10;&#10;Description automatically generated">
            <a:extLst>
              <a:ext uri="{FF2B5EF4-FFF2-40B4-BE49-F238E27FC236}">
                <a16:creationId xmlns:a16="http://schemas.microsoft.com/office/drawing/2014/main" id="{CE8C7D25-8AFF-9B4F-AA7D-CAA48B0769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"/>
          <a:stretch/>
        </p:blipFill>
        <p:spPr>
          <a:xfrm>
            <a:off x="1" y="0"/>
            <a:ext cx="12191999" cy="70408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CB85661-1C37-374F-8238-49A246604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183131"/>
            <a:ext cx="7315200" cy="578008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E08C30"/>
                </a:solidFill>
                <a:latin typeface="+mj-lt"/>
                <a:ea typeface="Noto Sans TC Medium" panose="020B05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Master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D67399F-2F8D-A643-87E5-6F25A4856A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297029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09CE2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subtitle here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44E173F-EAB6-A74E-A9D6-972844EECB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08711"/>
            <a:ext cx="5522471" cy="53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AE1B532-F0D5-AC46-9B54-964260285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Date ere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7CB08A0-0B4A-584E-94C9-3ACA1806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94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131492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TitleContent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732BA25-485C-654E-9D4F-3B2F8D214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371600"/>
            <a:ext cx="5394960" cy="30777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D6AB8B4-94DA-B34F-86F4-EA57D2F3B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813560"/>
            <a:ext cx="5394960" cy="41148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4196C7B-0C60-3F4F-B1B8-6BC9BED96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5040" y="1394949"/>
            <a:ext cx="5394960" cy="30777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5808421-7E1B-F549-9DC4-C4C73547B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5040" y="1813560"/>
            <a:ext cx="5394960" cy="41148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B71FC5EE-EAC7-6F4D-AB1C-A222DB84BF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40000" y="914400"/>
            <a:ext cx="1116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sm" len="sm"/>
            <a:tailEnd type="oval" w="sm" len="sm"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3FC2B-4E70-1041-81BE-E2A806791A89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724FD9-B195-F841-B21A-B3DFF1F6581C}"/>
              </a:ext>
            </a:extLst>
          </p:cNvPr>
          <p:cNvSpPr txBox="1"/>
          <p:nvPr userDrawn="1"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‹#›</a:t>
            </a:fld>
            <a:endParaRPr kumimoji="0" lang="en-US" sz="75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B6671D-7D46-814F-81AA-C9380280E1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0" y="51482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1">
            <a:extLst>
              <a:ext uri="{FF2B5EF4-FFF2-40B4-BE49-F238E27FC236}">
                <a16:creationId xmlns:a16="http://schemas.microsoft.com/office/drawing/2014/main" id="{8D2227F4-9F99-7D40-BD09-C314B5BF6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8" y="222245"/>
            <a:ext cx="10515600" cy="6207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14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Content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D6AB8B4-94DA-B34F-86F4-EA57D2F3B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1394949"/>
            <a:ext cx="5394960" cy="41148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65808421-7E1B-F549-9DC4-C4C73547B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3301" y="1394949"/>
            <a:ext cx="5394960" cy="4114800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C865B244-9D81-A448-92FE-7F72B17239F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40000" y="914400"/>
            <a:ext cx="1116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sm" len="sm"/>
            <a:tailEnd type="oval" w="sm" len="sm"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7C3B9-5D1A-ED46-8733-C0CFE66A02B2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456DB-14CA-6E46-AC77-2C49D459E167}"/>
              </a:ext>
            </a:extLst>
          </p:cNvPr>
          <p:cNvSpPr txBox="1"/>
          <p:nvPr userDrawn="1"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‹#›</a:t>
            </a:fld>
            <a:endParaRPr kumimoji="0" lang="en-US" sz="75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D07B2C-3250-0649-B7E7-AEC1F00762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0" y="51482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1">
            <a:extLst>
              <a:ext uri="{FF2B5EF4-FFF2-40B4-BE49-F238E27FC236}">
                <a16:creationId xmlns:a16="http://schemas.microsoft.com/office/drawing/2014/main" id="{026ACE90-3151-CB4A-A4EA-61A4778C2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8" y="222245"/>
            <a:ext cx="10515600" cy="6207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99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+No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>
            <a:extLst>
              <a:ext uri="{FF2B5EF4-FFF2-40B4-BE49-F238E27FC236}">
                <a16:creationId xmlns:a16="http://schemas.microsoft.com/office/drawing/2014/main" id="{079911C8-D2ED-0A46-BAB8-D0330C15C33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40000" y="914400"/>
            <a:ext cx="1116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sm" len="sm"/>
            <a:tailEnd type="oval" w="sm" len="sm"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84915-EF94-264E-9D1E-213693CDA32A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26345-2CCE-2246-9B7C-286C8E745625}"/>
              </a:ext>
            </a:extLst>
          </p:cNvPr>
          <p:cNvSpPr txBox="1"/>
          <p:nvPr userDrawn="1"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‹#›</a:t>
            </a:fld>
            <a:endParaRPr kumimoji="0" lang="en-US" sz="75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E9EB27-EB7E-CA4A-B933-DB7328D314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0" y="51482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B63BE64-FD09-424A-99D4-75F30440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8" y="222245"/>
            <a:ext cx="10515600" cy="6207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5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295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8AE3DE85-A0B7-7244-96BE-6DE7E3672B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6415" y="40640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" hidden="1">
            <a:extLst>
              <a:ext uri="{FF2B5EF4-FFF2-40B4-BE49-F238E27FC236}">
                <a16:creationId xmlns:a16="http://schemas.microsoft.com/office/drawing/2014/main" id="{E49728A8-907B-D94F-B5E0-AF528C7EF6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TCLayout.ActiveDocument.1">
                  <p:embed/>
                </p:oleObj>
              </mc:Choice>
              <mc:Fallback>
                <p:oleObj name="think-cell Slide" r:id="rId4" imgW="38100" imgH="38100" progId="TCLayout.ActiveDocument.1">
                  <p:embed/>
                  <p:pic>
                    <p:nvPicPr>
                      <p:cNvPr id="4" name="Object 1" hidden="1">
                        <a:extLst>
                          <a:ext uri="{FF2B5EF4-FFF2-40B4-BE49-F238E27FC236}">
                            <a16:creationId xmlns:a16="http://schemas.microsoft.com/office/drawing/2014/main" id="{E49728A8-907B-D94F-B5E0-AF528C7EF6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F10B4D8-D6D2-484D-AFB0-AB9F3ABE06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0752" y="6510345"/>
            <a:ext cx="3549648" cy="230187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D7433B-0E7A-B149-B5F5-E7090AF5F0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82347C-B1CE-FB47-8268-FAE8C6A744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72366B2-6CD4-1646-BD43-04804DEF12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971800"/>
            <a:ext cx="4229100" cy="3124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presenters’ names and contact information.</a:t>
            </a:r>
          </a:p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BC1101C-BBE9-BE43-98D4-0FBD84433DCD}"/>
              </a:ext>
            </a:extLst>
          </p:cNvPr>
          <p:cNvSpPr txBox="1">
            <a:spLocks/>
          </p:cNvSpPr>
          <p:nvPr userDrawn="1"/>
        </p:nvSpPr>
        <p:spPr>
          <a:xfrm>
            <a:off x="540000" y="1752600"/>
            <a:ext cx="4229100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+mj-lt"/>
              </a:rPr>
              <a:t>T</a:t>
            </a:r>
            <a:r>
              <a:rPr lang="en-US" sz="6000" spc="-300">
                <a:solidFill>
                  <a:schemeClr val="bg1"/>
                </a:solidFill>
                <a:latin typeface="+mj-lt"/>
              </a:rPr>
              <a:t>hank you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22A1EAB-EC4D-7B4B-B58B-60D1B70FD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0200"/>
            <a:ext cx="2108200" cy="203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657137-F7A1-DD40-A5C4-7FA925C021D6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</p:spTree>
    <p:extLst>
      <p:ext uri="{BB962C8B-B14F-4D97-AF65-F5344CB8AC3E}">
        <p14:creationId xmlns:p14="http://schemas.microsoft.com/office/powerpoint/2010/main" val="3274384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BlueLight"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9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429D675-C833-1D41-AFC7-D044AD2BD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0200"/>
            <a:ext cx="2108200" cy="2032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CA04C27-69CC-084D-93B5-B2739444B3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971800"/>
            <a:ext cx="4229100" cy="3124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presenters’ names and contact information.</a:t>
            </a:r>
          </a:p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9BF49E-0208-064C-BA25-B15DE23DBE81}"/>
              </a:ext>
            </a:extLst>
          </p:cNvPr>
          <p:cNvSpPr txBox="1">
            <a:spLocks/>
          </p:cNvSpPr>
          <p:nvPr userDrawn="1"/>
        </p:nvSpPr>
        <p:spPr>
          <a:xfrm>
            <a:off x="540000" y="1752600"/>
            <a:ext cx="4229100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+mj-lt"/>
              </a:rPr>
              <a:t>T</a:t>
            </a:r>
            <a:r>
              <a:rPr lang="en-US" sz="6000" spc="-300">
                <a:solidFill>
                  <a:schemeClr val="bg1"/>
                </a:solidFill>
                <a:latin typeface="+mj-lt"/>
              </a:rPr>
              <a:t>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76674-263A-2947-9E62-9A86AFFE71D5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</p:spTree>
    <p:extLst>
      <p:ext uri="{BB962C8B-B14F-4D97-AF65-F5344CB8AC3E}">
        <p14:creationId xmlns:p14="http://schemas.microsoft.com/office/powerpoint/2010/main" val="1763577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BlueLight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8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429D675-C833-1D41-AFC7-D044AD2BD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0200"/>
            <a:ext cx="2108200" cy="2032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89373A7-901E-D645-8944-D0AD905DA4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971800"/>
            <a:ext cx="4229100" cy="3124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presenters’ names and contact information.</a:t>
            </a:r>
          </a:p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617503-5657-9843-88D3-A4AF147744E4}"/>
              </a:ext>
            </a:extLst>
          </p:cNvPr>
          <p:cNvSpPr txBox="1">
            <a:spLocks/>
          </p:cNvSpPr>
          <p:nvPr userDrawn="1"/>
        </p:nvSpPr>
        <p:spPr>
          <a:xfrm>
            <a:off x="540000" y="1752600"/>
            <a:ext cx="4229100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+mj-lt"/>
              </a:rPr>
              <a:t>T</a:t>
            </a:r>
            <a:r>
              <a:rPr lang="en-US" sz="6000" spc="-300">
                <a:solidFill>
                  <a:schemeClr val="bg1"/>
                </a:solidFill>
                <a:latin typeface="+mj-lt"/>
              </a:rPr>
              <a:t>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FAC7E-A34C-8849-9219-E0A37EE1B518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</p:spTree>
    <p:extLst>
      <p:ext uri="{BB962C8B-B14F-4D97-AF65-F5344CB8AC3E}">
        <p14:creationId xmlns:p14="http://schemas.microsoft.com/office/powerpoint/2010/main" val="1117030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BlueLight"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85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429D675-C833-1D41-AFC7-D044AD2BD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0200"/>
            <a:ext cx="2108200" cy="2032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77CA6B5-AA48-744F-8353-3877A6DE00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971800"/>
            <a:ext cx="4229100" cy="3124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add presenters’ names and contact information.</a:t>
            </a:r>
          </a:p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6E3B9A-E5FF-AB4F-A4F5-C11DC9C0334B}"/>
              </a:ext>
            </a:extLst>
          </p:cNvPr>
          <p:cNvSpPr txBox="1">
            <a:spLocks/>
          </p:cNvSpPr>
          <p:nvPr userDrawn="1"/>
        </p:nvSpPr>
        <p:spPr>
          <a:xfrm>
            <a:off x="540000" y="1752600"/>
            <a:ext cx="4229100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+mj-lt"/>
              </a:rPr>
              <a:t>T</a:t>
            </a:r>
            <a:r>
              <a:rPr lang="en-US" sz="6000" spc="-300">
                <a:solidFill>
                  <a:schemeClr val="bg1"/>
                </a:solidFill>
                <a:latin typeface="+mj-lt"/>
              </a:rPr>
              <a:t>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9B092-27A7-3149-8ECE-36E5EE9B9283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</p:spTree>
    <p:extLst>
      <p:ext uri="{BB962C8B-B14F-4D97-AF65-F5344CB8AC3E}">
        <p14:creationId xmlns:p14="http://schemas.microsoft.com/office/powerpoint/2010/main" val="194979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4E28978-8C2B-0C46-90CE-8B2E7EEFE9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971800"/>
            <a:ext cx="4229100" cy="3124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presenters names and contact information.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389F44-22A0-0B4F-8898-0FBF7CD0C881}"/>
              </a:ext>
            </a:extLst>
          </p:cNvPr>
          <p:cNvSpPr txBox="1">
            <a:spLocks/>
          </p:cNvSpPr>
          <p:nvPr userDrawn="1"/>
        </p:nvSpPr>
        <p:spPr>
          <a:xfrm>
            <a:off x="540000" y="1752600"/>
            <a:ext cx="4229100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tx2"/>
                </a:solidFill>
                <a:latin typeface="+mj-lt"/>
              </a:rPr>
              <a:t>T</a:t>
            </a:r>
            <a:r>
              <a:rPr lang="en-US" sz="6000" spc="-300">
                <a:solidFill>
                  <a:schemeClr val="tx2"/>
                </a:solidFill>
                <a:latin typeface="+mj-lt"/>
              </a:rPr>
              <a:t>hank you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A5CC14-BEF9-684C-9436-63F58A0F27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400" y="35480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175F64-ECBF-A840-A358-F9769863F339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</p:spTree>
    <p:extLst>
      <p:ext uri="{BB962C8B-B14F-4D97-AF65-F5344CB8AC3E}">
        <p14:creationId xmlns:p14="http://schemas.microsoft.com/office/powerpoint/2010/main" val="480751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96EB6-0A45-9543-9CFA-A82047C6D1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145B52B-7B3C-D842-AD43-5B663E78B7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2552700"/>
            <a:ext cx="5831231" cy="1752600"/>
          </a:xfrm>
        </p:spPr>
        <p:txBody>
          <a:bodyPr/>
          <a:lstStyle>
            <a:lvl1pPr marL="0" indent="0">
              <a:buFontTx/>
              <a:buNone/>
              <a:defRPr sz="4800" b="0">
                <a:solidFill>
                  <a:schemeClr val="bg1"/>
                </a:solidFill>
                <a:latin typeface="+mj-lt"/>
              </a:defRPr>
            </a:lvl1pPr>
            <a:lvl2pPr marL="116586" indent="0">
              <a:buFontTx/>
              <a:buNone/>
              <a:defRPr/>
            </a:lvl2pPr>
            <a:lvl3pPr marL="226314" indent="0">
              <a:buFontTx/>
              <a:buNone/>
              <a:defRPr/>
            </a:lvl3pPr>
            <a:lvl4pPr marL="322326" indent="0">
              <a:buFontTx/>
              <a:buNone/>
              <a:defRPr/>
            </a:lvl4pPr>
            <a:lvl5pPr marL="41833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79CA408-1A81-8A43-96A3-E92434DEE5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0200"/>
            <a:ext cx="2108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8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C7D25-8AFF-9B4F-AA7D-CAA48B0769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4" y="0"/>
            <a:ext cx="12188093" cy="704088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79D7853-A14F-274D-9A79-B3717CAB81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08711"/>
            <a:ext cx="5522471" cy="53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D5F60D-8010-194F-A1D6-82CE0BDFA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183131"/>
            <a:ext cx="7315200" cy="578008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E08C30"/>
                </a:solidFill>
                <a:latin typeface="+mj-lt"/>
                <a:ea typeface="Noto Sans TC Medium" panose="020B05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Master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A80FE78-A926-474D-A92B-1CCC390F2C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297029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09CE2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C33D16A-4F47-314D-A901-56C3EDAF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Date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84216-093C-644F-8F77-0B3269E5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94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3893172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BlueLight"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9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429D675-C833-1D41-AFC7-D044AD2BD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0200"/>
            <a:ext cx="2108200" cy="203200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500A582-9A9F-8042-821E-012A95DCD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2552700"/>
            <a:ext cx="5831231" cy="1752600"/>
          </a:xfrm>
        </p:spPr>
        <p:txBody>
          <a:bodyPr/>
          <a:lstStyle>
            <a:lvl1pPr marL="0" indent="0">
              <a:buFontTx/>
              <a:buNone/>
              <a:defRPr sz="4800" b="0">
                <a:solidFill>
                  <a:schemeClr val="bg1"/>
                </a:solidFill>
                <a:latin typeface="+mj-lt"/>
              </a:defRPr>
            </a:lvl1pPr>
            <a:lvl2pPr marL="116586" indent="0">
              <a:buFontTx/>
              <a:buNone/>
              <a:defRPr/>
            </a:lvl2pPr>
            <a:lvl3pPr marL="226314" indent="0">
              <a:buFontTx/>
              <a:buNone/>
              <a:defRPr/>
            </a:lvl3pPr>
            <a:lvl4pPr marL="322326" indent="0">
              <a:buFontTx/>
              <a:buNone/>
              <a:defRPr/>
            </a:lvl4pPr>
            <a:lvl5pPr marL="41833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584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BlueLight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8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429D675-C833-1D41-AFC7-D044AD2BD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0200"/>
            <a:ext cx="2108200" cy="203200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500A582-9A9F-8042-821E-012A95DCD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2552700"/>
            <a:ext cx="5831231" cy="1752600"/>
          </a:xfrm>
        </p:spPr>
        <p:txBody>
          <a:bodyPr/>
          <a:lstStyle>
            <a:lvl1pPr marL="0" indent="0">
              <a:buFontTx/>
              <a:buNone/>
              <a:defRPr sz="4800" b="0">
                <a:solidFill>
                  <a:schemeClr val="bg1"/>
                </a:solidFill>
                <a:latin typeface="+mj-lt"/>
              </a:defRPr>
            </a:lvl1pPr>
            <a:lvl2pPr marL="116586" indent="0">
              <a:buFontTx/>
              <a:buNone/>
              <a:defRPr/>
            </a:lvl2pPr>
            <a:lvl3pPr marL="226314" indent="0">
              <a:buFontTx/>
              <a:buNone/>
              <a:defRPr/>
            </a:lvl3pPr>
            <a:lvl4pPr marL="322326" indent="0">
              <a:buFontTx/>
              <a:buNone/>
              <a:defRPr/>
            </a:lvl4pPr>
            <a:lvl5pPr marL="41833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291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BlueLight"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85000">
              <a:schemeClr val="accent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429D675-C833-1D41-AFC7-D044AD2BD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30200"/>
            <a:ext cx="2108200" cy="203200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500A582-9A9F-8042-821E-012A95DCD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00" y="2552700"/>
            <a:ext cx="5831231" cy="1752600"/>
          </a:xfrm>
        </p:spPr>
        <p:txBody>
          <a:bodyPr/>
          <a:lstStyle>
            <a:lvl1pPr marL="0" indent="0">
              <a:buFontTx/>
              <a:buNone/>
              <a:defRPr sz="4800" b="0">
                <a:solidFill>
                  <a:schemeClr val="bg1"/>
                </a:solidFill>
                <a:latin typeface="+mj-lt"/>
              </a:defRPr>
            </a:lvl1pPr>
            <a:lvl2pPr marL="116586" indent="0">
              <a:buFontTx/>
              <a:buNone/>
              <a:defRPr/>
            </a:lvl2pPr>
            <a:lvl3pPr marL="226314" indent="0">
              <a:buFontTx/>
              <a:buNone/>
              <a:defRPr/>
            </a:lvl3pPr>
            <a:lvl4pPr marL="322326" indent="0">
              <a:buFontTx/>
              <a:buNone/>
              <a:defRPr/>
            </a:lvl4pPr>
            <a:lvl5pPr marL="41833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769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D72B0A4-D04A-7246-A4C0-688887A181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0" y="2552700"/>
            <a:ext cx="5831231" cy="1752600"/>
          </a:xfrm>
        </p:spPr>
        <p:txBody>
          <a:bodyPr/>
          <a:lstStyle>
            <a:lvl1pPr marL="0" indent="0">
              <a:buFontTx/>
              <a:buNone/>
              <a:defRPr sz="4800" b="0">
                <a:solidFill>
                  <a:schemeClr val="tx2"/>
                </a:solidFill>
                <a:latin typeface="+mj-lt"/>
              </a:defRPr>
            </a:lvl1pPr>
            <a:lvl2pPr marL="116586" indent="0">
              <a:buFontTx/>
              <a:buNone/>
              <a:defRPr/>
            </a:lvl2pPr>
            <a:lvl3pPr marL="226314" indent="0">
              <a:buFontTx/>
              <a:buNone/>
              <a:defRPr/>
            </a:lvl3pPr>
            <a:lvl4pPr marL="322326" indent="0">
              <a:buFontTx/>
              <a:buNone/>
              <a:defRPr/>
            </a:lvl4pPr>
            <a:lvl5pPr marL="41833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3B451-61E5-AF45-8505-DA598AAEB8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400" y="35480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734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96EB6-0A45-9543-9CFA-A82047C6D1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B40C9C3-B8AE-684B-816C-24FBDDA584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900" y="322580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52214C-3688-DB46-A59C-4CD67AD7BCC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350520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rgbClr val="F1BD59"/>
                </a:solidFill>
                <a:latin typeface="Arial" panose="020B0604020202020204" pitchFamily="34" charset="0"/>
                <a:ea typeface="Noto Sans TC" panose="020B0502040504020204" pitchFamily="34" charset="0"/>
              </a:rPr>
              <a:t>www.kollmorgen.com</a:t>
            </a:r>
          </a:p>
        </p:txBody>
      </p:sp>
    </p:spTree>
    <p:extLst>
      <p:ext uri="{BB962C8B-B14F-4D97-AF65-F5344CB8AC3E}">
        <p14:creationId xmlns:p14="http://schemas.microsoft.com/office/powerpoint/2010/main" val="195841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C7D25-8AFF-9B4F-AA7D-CAA48B0769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093" cy="704088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77A7CDE-D82C-E946-A6A0-131F0FB39F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08711"/>
            <a:ext cx="5522471" cy="53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87B0969-75F9-524D-AABE-C26218E9A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183131"/>
            <a:ext cx="7315200" cy="578008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E08C30"/>
                </a:solidFill>
                <a:latin typeface="+mj-lt"/>
                <a:ea typeface="Noto Sans TC Medium" panose="020B05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Master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90ED382-D76D-2546-B418-5FC646A12C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297029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09CE2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267476A-C366-E541-B114-127C1565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Date Here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1423F49-011E-3248-9C41-AAB0B1BB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94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65441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it up city at sunset&#10;&#10;Description automatically generated">
            <a:extLst>
              <a:ext uri="{FF2B5EF4-FFF2-40B4-BE49-F238E27FC236}">
                <a16:creationId xmlns:a16="http://schemas.microsoft.com/office/drawing/2014/main" id="{F3097A0C-84DA-CA42-8AE2-1E4FB27D2A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6013" b="108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77A7CDE-D82C-E946-A6A0-131F0FB39F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08711"/>
            <a:ext cx="5522471" cy="53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87B0969-75F9-524D-AABE-C26218E9A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183131"/>
            <a:ext cx="7315200" cy="578008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E08C30"/>
                </a:solidFill>
                <a:latin typeface="+mj-lt"/>
                <a:ea typeface="Noto Sans TC Medium" panose="020B05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Master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90ED382-D76D-2546-B418-5FC646A12C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297029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09CE2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267476A-C366-E541-B114-127C1565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Date Here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1423F49-011E-3248-9C41-AAB0B1BB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94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342377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P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500ABB-0FE2-224F-A479-4A97616F9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5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87B0969-75F9-524D-AABE-C26218E9A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503421"/>
            <a:ext cx="7315200" cy="578008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E08C30"/>
                </a:solidFill>
                <a:latin typeface="+mj-lt"/>
                <a:ea typeface="Noto Sans TC Medium" panose="020B05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Master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90ED382-D76D-2546-B418-5FC646A12C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529058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09CE2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subtitle here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DEB04AA8-F24F-4740-BE8E-0E1359276A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30" y="3636130"/>
            <a:ext cx="5245787" cy="50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5C307FB-D6FE-D648-A8CD-60773FC8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Date Here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9EC0461-79E8-A042-ABC2-9FA85248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94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122144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P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09819D5-2642-0D43-BAE5-A9876DAEEE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7D52CC-D1CE-6543-AF76-BFA0E4155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4503421"/>
            <a:ext cx="7315200" cy="578008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E08C30"/>
                </a:solidFill>
                <a:latin typeface="+mj-lt"/>
                <a:ea typeface="Noto Sans TC Medium" panose="020B05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Master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DE42953-2EE1-4B4F-A9A3-7B78E75EF2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529058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09CE2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E9F421B-EC1C-4348-B282-5DF1C953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Date Here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156E503-CFAE-3F48-B10E-9A022C7D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94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 Here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616EA30D-1191-8445-973A-8E0C2951B2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30" y="3636130"/>
            <a:ext cx="5245787" cy="50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72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Page-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09819D5-2642-0D43-BAE5-A9876DAEEE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DC9C18-B9B9-F74A-9B0A-4C12157D7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183131"/>
            <a:ext cx="7315200" cy="578008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rgbClr val="E08C30"/>
                </a:solidFill>
                <a:latin typeface="+mj-lt"/>
                <a:ea typeface="Noto Sans TC Medium" panose="020B05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Master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DF6D4CA-E69A-4349-82C2-F51A8D79D9C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0" y="2970291"/>
            <a:ext cx="523875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309CE2"/>
                </a:solidFill>
                <a:latin typeface="Arial" panose="020B0604020202020204" pitchFamily="34" charset="0"/>
                <a:ea typeface="Noto Sans TC" panose="020B0500000000000000" pitchFamily="34" charset="-128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Add subtitle here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862920D-32D5-3941-B57E-C3673390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35635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Date Here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4136D72-A85C-874E-90C4-FD82F3C72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9400" y="635635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 Text Here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8456883-5E4B-AE40-99E2-39334F92B5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08711"/>
            <a:ext cx="5522471" cy="53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911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49" y="1304924"/>
            <a:ext cx="11134725" cy="46386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AB5A3923-9C3D-DF4A-BF03-058AD52BC06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40000" y="914400"/>
            <a:ext cx="1116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sm" len="sm"/>
            <a:tailEnd type="oval" w="sm" len="sm"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14276-D680-8F42-8B44-F0694C49B723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822C1-5107-BF4A-ABA1-52C70B73A7C2}"/>
              </a:ext>
            </a:extLst>
          </p:cNvPr>
          <p:cNvSpPr txBox="1"/>
          <p:nvPr userDrawn="1"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‹#›</a:t>
            </a:fld>
            <a:endParaRPr kumimoji="0" lang="en-US" sz="75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9A4869-4EEB-3349-B9E0-7A85E05251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0" y="51482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397F1BA-CCE4-304A-9F69-BDFD877E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8" y="222245"/>
            <a:ext cx="10515600" cy="6207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39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" y="1304924"/>
            <a:ext cx="5543550" cy="46386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AB5A3923-9C3D-DF4A-BF03-058AD52BC06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40000" y="914400"/>
            <a:ext cx="1116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sm" len="sm"/>
            <a:tailEnd type="oval" w="sm" len="sm"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14276-D680-8F42-8B44-F0694C49B723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822C1-5107-BF4A-ABA1-52C70B73A7C2}"/>
              </a:ext>
            </a:extLst>
          </p:cNvPr>
          <p:cNvSpPr txBox="1"/>
          <p:nvPr userDrawn="1"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‹#›</a:t>
            </a:fld>
            <a:endParaRPr kumimoji="0" lang="en-US" sz="75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9A4869-4EEB-3349-B9E0-7A85E05251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0" y="51482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5D29021-6F8A-424D-B811-0FB852A248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22670" y="1308734"/>
            <a:ext cx="5543550" cy="46386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7AFC84F-2830-6849-A1E9-7B7FC8198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8" y="222245"/>
            <a:ext cx="10515600" cy="62071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27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F25C58D-F4C3-DA4F-AB4B-AB991D9DA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11160000" cy="4500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50CF9C26-AC3F-BD49-ACE5-DD2DB4C1FA1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40000" y="914400"/>
            <a:ext cx="1116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sm" len="sm"/>
            <a:tailEnd type="oval" w="sm" len="sm"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C4D5CA-30C9-444A-A102-B71EB37CC4F4}"/>
              </a:ext>
            </a:extLst>
          </p:cNvPr>
          <p:cNvSpPr txBox="1"/>
          <p:nvPr userDrawn="1"/>
        </p:nvSpPr>
        <p:spPr>
          <a:xfrm>
            <a:off x="540000" y="6523912"/>
            <a:ext cx="846386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en-US" sz="7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2020 Kollmorgen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20514-B30E-B749-A8C2-7504939E7BE2}"/>
              </a:ext>
            </a:extLst>
          </p:cNvPr>
          <p:cNvSpPr txBox="1"/>
          <p:nvPr userDrawn="1"/>
        </p:nvSpPr>
        <p:spPr>
          <a:xfrm>
            <a:off x="11136324" y="6492240"/>
            <a:ext cx="5636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3534F5-8106-454C-A466-0C6DA036C846}" type="slidenum">
              <a:rPr kumimoji="0" lang="en-US" sz="75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pPr algn="r"/>
              <a:t>‹#›</a:t>
            </a:fld>
            <a:endParaRPr kumimoji="0" lang="en-US" sz="75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84800FB-10C7-6F46-ADA4-C73AEBF3775A}"/>
              </a:ext>
            </a:extLst>
          </p:cNvPr>
          <p:cNvSpPr txBox="1">
            <a:spLocks/>
          </p:cNvSpPr>
          <p:nvPr userDrawn="1"/>
        </p:nvSpPr>
        <p:spPr>
          <a:xfrm>
            <a:off x="421640" y="218672"/>
            <a:ext cx="6070600" cy="6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400" b="0" i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Noto Sans TC Medium" panose="020B0500000000000000" pitchFamily="34" charset="-128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97A71A-5F87-7843-9B07-40256ADC95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0" y="514820"/>
            <a:ext cx="21082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82" r:id="rId4"/>
    <p:sldLayoutId id="2147484473" r:id="rId5"/>
    <p:sldLayoutId id="2147484478" r:id="rId6"/>
    <p:sldLayoutId id="2147484458" r:id="rId7"/>
    <p:sldLayoutId id="2147484474" r:id="rId8"/>
    <p:sldLayoutId id="2147484475" r:id="rId9"/>
    <p:sldLayoutId id="2147484468" r:id="rId10"/>
    <p:sldLayoutId id="2147484469" r:id="rId11"/>
    <p:sldLayoutId id="2147484459" r:id="rId12"/>
    <p:sldLayoutId id="2147484467" r:id="rId13"/>
    <p:sldLayoutId id="2147484455" r:id="rId14"/>
    <p:sldLayoutId id="2147484479" r:id="rId15"/>
    <p:sldLayoutId id="2147484480" r:id="rId16"/>
    <p:sldLayoutId id="2147484481" r:id="rId17"/>
    <p:sldLayoutId id="2147484460" r:id="rId18"/>
    <p:sldLayoutId id="2147484457" r:id="rId19"/>
    <p:sldLayoutId id="2147484463" r:id="rId20"/>
    <p:sldLayoutId id="2147484476" r:id="rId21"/>
    <p:sldLayoutId id="2147484477" r:id="rId22"/>
    <p:sldLayoutId id="2147484464" r:id="rId23"/>
    <p:sldLayoutId id="2147484452" r:id="rId2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676AD980-D93C-6E49-9EE7-1276C6A0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792012"/>
            <a:ext cx="7315200" cy="578008"/>
          </a:xfrm>
        </p:spPr>
        <p:txBody>
          <a:bodyPr>
            <a:normAutofit fontScale="90000"/>
          </a:bodyPr>
          <a:lstStyle/>
          <a:p>
            <a:r>
              <a:rPr lang="en-US" dirty="0"/>
              <a:t>TwinCAT3 to AKD </a:t>
            </a:r>
            <a:r>
              <a:rPr lang="en-US" dirty="0" err="1"/>
              <a:t>EtherCAT</a:t>
            </a:r>
            <a:r>
              <a:rPr lang="en-US" dirty="0"/>
              <a:t> Setup and Demonstration using ESI Default Settings and Mapping and Default </a:t>
            </a:r>
            <a:r>
              <a:rPr lang="en-US" dirty="0" err="1"/>
              <a:t>EtherCAT</a:t>
            </a:r>
            <a:r>
              <a:rPr lang="en-US" dirty="0"/>
              <a:t> Scaling</a:t>
            </a:r>
            <a:br>
              <a:rPr lang="en-US" dirty="0"/>
            </a:br>
            <a:endParaRPr lang="en-US" dirty="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B5AD58FF-614E-FE46-BAD2-C68B2177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Date Here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AA011D7A-5F78-B747-95BC-3645DD81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347077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7" y="1405357"/>
            <a:ext cx="11134725" cy="4638676"/>
          </a:xfrm>
        </p:spPr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7: Scan For Devices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B76834-6498-AEF2-4CE7-9F75E77CBADB}"/>
              </a:ext>
            </a:extLst>
          </p:cNvPr>
          <p:cNvSpPr txBox="1"/>
          <p:nvPr/>
        </p:nvSpPr>
        <p:spPr>
          <a:xfrm>
            <a:off x="504825" y="1036025"/>
            <a:ext cx="8731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Expand I/O in the Solution Explore and then Right-Click Devices and click Scan to scan for the Ethernet Adapter that will be used for </a:t>
            </a:r>
            <a:r>
              <a:rPr lang="en-US" sz="1800" dirty="0" err="1"/>
              <a:t>EtherCAT</a:t>
            </a:r>
            <a:r>
              <a:rPr lang="en-US" sz="1800" dirty="0"/>
              <a:t> communications.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01F9D-6298-8B90-B25B-0818D4B0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16" y="2051688"/>
            <a:ext cx="3923871" cy="426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7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7" y="1405357"/>
            <a:ext cx="11134725" cy="4638676"/>
          </a:xfrm>
        </p:spPr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7: Scan For Devices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B76834-6498-AEF2-4CE7-9F75E77CBADB}"/>
              </a:ext>
            </a:extLst>
          </p:cNvPr>
          <p:cNvSpPr txBox="1"/>
          <p:nvPr/>
        </p:nvSpPr>
        <p:spPr>
          <a:xfrm>
            <a:off x="504825" y="1036025"/>
            <a:ext cx="8731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Click OK on HINT dialogue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72686-5EE5-55CB-7BDB-F6CA9889F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493458"/>
            <a:ext cx="3258005" cy="1295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4F3DB8-CE1C-C1ED-C0D5-BEBBE0EC5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9" y="3280302"/>
            <a:ext cx="5096586" cy="29722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639E61-A520-5B23-A141-D4C1E87156FE}"/>
              </a:ext>
            </a:extLst>
          </p:cNvPr>
          <p:cNvSpPr txBox="1"/>
          <p:nvPr/>
        </p:nvSpPr>
        <p:spPr>
          <a:xfrm>
            <a:off x="504824" y="2910970"/>
            <a:ext cx="8731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the appropriate Ethernet Adapter and click OK.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478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8: Scan For Boxes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8A7A6-FEF8-4F29-A16C-0EA088571812}"/>
              </a:ext>
            </a:extLst>
          </p:cNvPr>
          <p:cNvSpPr txBox="1"/>
          <p:nvPr/>
        </p:nvSpPr>
        <p:spPr>
          <a:xfrm>
            <a:off x="504825" y="1036025"/>
            <a:ext cx="8731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Note “Boxes” is an alias for, in this case, AKD drives connected to the Ethernet Adapter for TwinCAT3.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507A21-3891-DE3A-49B0-E4A091029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8" y="2273656"/>
            <a:ext cx="1886213" cy="14384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947215-FC9D-D676-6A48-78AC69A5C29E}"/>
              </a:ext>
            </a:extLst>
          </p:cNvPr>
          <p:cNvSpPr txBox="1"/>
          <p:nvPr/>
        </p:nvSpPr>
        <p:spPr>
          <a:xfrm>
            <a:off x="390403" y="18667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Click Yes to scan for boxes (AKD drives)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4DCDB6-D26B-A912-B733-EA56BE932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0" y="4277107"/>
            <a:ext cx="3886742" cy="14289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34B567-7B39-F7B7-E515-8F896A2A7550}"/>
              </a:ext>
            </a:extLst>
          </p:cNvPr>
          <p:cNvSpPr txBox="1"/>
          <p:nvPr/>
        </p:nvSpPr>
        <p:spPr>
          <a:xfrm>
            <a:off x="390403" y="39335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Click Yes to link the AKD drive to a NC axis.</a:t>
            </a:r>
          </a:p>
        </p:txBody>
      </p:sp>
    </p:spTree>
    <p:extLst>
      <p:ext uri="{BB962C8B-B14F-4D97-AF65-F5344CB8AC3E}">
        <p14:creationId xmlns:p14="http://schemas.microsoft.com/office/powerpoint/2010/main" val="99343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9: Click No to Activating Free Run Mode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8A7A6-FEF8-4F29-A16C-0EA088571812}"/>
              </a:ext>
            </a:extLst>
          </p:cNvPr>
          <p:cNvSpPr txBox="1"/>
          <p:nvPr/>
        </p:nvSpPr>
        <p:spPr>
          <a:xfrm>
            <a:off x="504825" y="1036025"/>
            <a:ext cx="8731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Further setup will be conducted prior to going to Run Mode so click No to not Activate Free Run.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A91A3-7502-B029-98B3-4348F65D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04" y="2059559"/>
            <a:ext cx="1895740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9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10: AKD is added to Devices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31614-6424-9C88-F6FF-4DD39C3E3E96}"/>
              </a:ext>
            </a:extLst>
          </p:cNvPr>
          <p:cNvSpPr txBox="1"/>
          <p:nvPr/>
        </p:nvSpPr>
        <p:spPr>
          <a:xfrm>
            <a:off x="552448" y="1039520"/>
            <a:ext cx="87317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Solution Explorer shows Axis 1 under NC-Task 1 SAF and Drive 1(AKD) is under Devices-&gt;Device 2(</a:t>
            </a:r>
            <a:r>
              <a:rPr lang="en-US" dirty="0" err="1"/>
              <a:t>EtherCAT</a:t>
            </a:r>
            <a:r>
              <a:rPr lang="en-US" dirty="0"/>
              <a:t>) with the default Inputs and Outputs generated from the ESI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Common PDO data is shown</a:t>
            </a:r>
            <a:r>
              <a:rPr lang="en-US" dirty="0"/>
              <a:t> on the right which matches the default PDOs from the ESI file.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F13EE3-ADF1-F31D-3DDA-F2F7FF94A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998" y="2078101"/>
            <a:ext cx="3505977" cy="4638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463799-82D1-9534-312D-28DC5F2F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188" y="2228254"/>
            <a:ext cx="5604860" cy="302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6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11: Startup tab on Drive 1 (AKD)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31614-6424-9C88-F6FF-4DD39C3E3E96}"/>
              </a:ext>
            </a:extLst>
          </p:cNvPr>
          <p:cNvSpPr txBox="1"/>
          <p:nvPr/>
        </p:nvSpPr>
        <p:spPr>
          <a:xfrm>
            <a:off x="552448" y="1039520"/>
            <a:ext cx="8731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Double-click on Drive 1(AKD) in the Solution Explorer.</a:t>
            </a:r>
          </a:p>
          <a:p>
            <a:r>
              <a:rPr lang="en-US" sz="1800" dirty="0"/>
              <a:t>A range of tabs are </a:t>
            </a:r>
            <a:r>
              <a:rPr lang="en-US" dirty="0"/>
              <a:t>displayed on the right (General, </a:t>
            </a:r>
            <a:r>
              <a:rPr lang="en-US" dirty="0" err="1"/>
              <a:t>EtherCAT</a:t>
            </a:r>
            <a:r>
              <a:rPr lang="en-US" dirty="0"/>
              <a:t>, etc.). Click on the Startup tab.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91BD6-A520-0FD3-E837-F781AA94C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91" y="1685851"/>
            <a:ext cx="8208594" cy="48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9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11: Startup tab on Drive 1 (AKD)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31614-6424-9C88-F6FF-4DD39C3E3E96}"/>
              </a:ext>
            </a:extLst>
          </p:cNvPr>
          <p:cNvSpPr txBox="1"/>
          <p:nvPr/>
        </p:nvSpPr>
        <p:spPr>
          <a:xfrm>
            <a:off x="552448" y="1039520"/>
            <a:ext cx="98300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 default St</a:t>
            </a:r>
            <a:r>
              <a:rPr lang="en-US" dirty="0"/>
              <a:t>artup Tab from the ESI file provides the startup list of </a:t>
            </a:r>
            <a:r>
              <a:rPr lang="en-US" dirty="0" err="1"/>
              <a:t>CoE</a:t>
            </a:r>
            <a:r>
              <a:rPr lang="en-US" dirty="0"/>
              <a:t> SDO writes.</a:t>
            </a:r>
          </a:p>
          <a:p>
            <a:r>
              <a:rPr lang="en-US" sz="1800" dirty="0"/>
              <a:t>This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SDOs to map the PDOs.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Mode of O</a:t>
            </a:r>
            <a:r>
              <a:rPr lang="en-US" dirty="0"/>
              <a:t>peration ( default is 7=Interpolated Position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AKD Drive </a:t>
            </a:r>
            <a:r>
              <a:rPr lang="en-US" dirty="0" err="1"/>
              <a:t>EtherCAT</a:t>
            </a:r>
            <a:r>
              <a:rPr lang="en-US" dirty="0"/>
              <a:t> Sample Period ( FBUS.SAMPLEPERIOD ) where default is 2000 us or 2 msec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07654-48E3-6AFB-5562-1E40B7B9A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637" y="2516848"/>
            <a:ext cx="5059664" cy="41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40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27" y="154632"/>
            <a:ext cx="10515600" cy="620713"/>
          </a:xfrm>
        </p:spPr>
        <p:txBody>
          <a:bodyPr/>
          <a:lstStyle/>
          <a:p>
            <a:r>
              <a:rPr lang="en-US" sz="2800" dirty="0"/>
              <a:t>STEP 12: Process Data ( PDO mapping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31614-6424-9C88-F6FF-4DD39C3E3E96}"/>
              </a:ext>
            </a:extLst>
          </p:cNvPr>
          <p:cNvSpPr txBox="1"/>
          <p:nvPr/>
        </p:nvSpPr>
        <p:spPr>
          <a:xfrm>
            <a:off x="425127" y="914400"/>
            <a:ext cx="983004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Still under Drive 1 (AKD) click on the Process Data tab.</a:t>
            </a:r>
          </a:p>
          <a:p>
            <a:r>
              <a:rPr lang="en-US" sz="1600" dirty="0"/>
              <a:t>The Process Data tab shows the current (default) PDO mapping for Inputs and Outputs.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0x1701 is the Fixed </a:t>
            </a:r>
            <a:r>
              <a:rPr lang="en-US" sz="1600" dirty="0" err="1"/>
              <a:t>RxPDO</a:t>
            </a:r>
            <a:r>
              <a:rPr lang="en-US" sz="1600" dirty="0"/>
              <a:t> (Output) and its PDO contents are 60C1 sub01 and 6040 as shown below.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0x1B01 is the Fixed </a:t>
            </a:r>
            <a:r>
              <a:rPr lang="en-US" sz="1600" dirty="0" err="1"/>
              <a:t>TxPDO</a:t>
            </a:r>
            <a:r>
              <a:rPr lang="en-US" sz="1600" dirty="0"/>
              <a:t> (Input) and its PDO contents are objects 6063 and 6041 as shown below.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4316B0-0B1C-01F4-5622-43693C1B1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59956"/>
            <a:ext cx="5799713" cy="44964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4BD852-75AA-4259-74E5-A42CC967F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01" y="2259956"/>
            <a:ext cx="5914438" cy="457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23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48" y="1003982"/>
            <a:ext cx="11134725" cy="4638676"/>
          </a:xfrm>
        </p:spPr>
        <p:txBody>
          <a:bodyPr/>
          <a:lstStyle/>
          <a:p>
            <a:r>
              <a:rPr lang="en-US" sz="1600" dirty="0"/>
              <a:t>Using the ESI file for FW 1-23-00-002 (used in this presentation), the </a:t>
            </a:r>
            <a:r>
              <a:rPr lang="en-US" sz="1600" dirty="0" err="1"/>
              <a:t>Statusword</a:t>
            </a:r>
            <a:r>
              <a:rPr lang="en-US" sz="1600" dirty="0"/>
              <a:t> and </a:t>
            </a:r>
            <a:r>
              <a:rPr lang="en-US" sz="1600" dirty="0" err="1"/>
              <a:t>Controlword</a:t>
            </a:r>
            <a:r>
              <a:rPr lang="en-US" sz="1600" dirty="0"/>
              <a:t> are pre-linked to the NC Task-Axis 1.</a:t>
            </a:r>
          </a:p>
          <a:p>
            <a:r>
              <a:rPr lang="en-US" sz="1600" dirty="0"/>
              <a:t>Outputs-&gt;</a:t>
            </a:r>
            <a:r>
              <a:rPr lang="en-US" sz="1600" dirty="0" err="1"/>
              <a:t>Controlword</a:t>
            </a:r>
            <a:endParaRPr lang="en-US" sz="1600" dirty="0"/>
          </a:p>
          <a:p>
            <a:r>
              <a:rPr lang="en-US" sz="1600" dirty="0"/>
              <a:t>On the left below shows the Link for </a:t>
            </a:r>
            <a:r>
              <a:rPr lang="en-US" sz="1600" dirty="0" err="1"/>
              <a:t>Controlword</a:t>
            </a:r>
            <a:r>
              <a:rPr lang="en-US" sz="1600" dirty="0"/>
              <a:t> (object 6040h)</a:t>
            </a:r>
          </a:p>
          <a:p>
            <a:r>
              <a:rPr lang="en-US" sz="1600" dirty="0"/>
              <a:t>When clicking the “Linked To” button the right window appears showing the link to the NC Task-Axis 1.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54" y="171991"/>
            <a:ext cx="10515600" cy="620713"/>
          </a:xfrm>
        </p:spPr>
        <p:txBody>
          <a:bodyPr/>
          <a:lstStyle/>
          <a:p>
            <a:r>
              <a:rPr lang="en-US" sz="2800" dirty="0"/>
              <a:t>STEP 13: Linking PDOs to NC Task-Axis 1 (</a:t>
            </a:r>
            <a:r>
              <a:rPr lang="en-US" sz="2800" dirty="0" err="1"/>
              <a:t>Controlword</a:t>
            </a:r>
            <a:r>
              <a:rPr lang="en-US" sz="28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32148-8905-0B86-2929-DD8520CBD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4409"/>
            <a:ext cx="6156758" cy="3762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3BC250-32BC-3033-599A-F5EE84BFE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758" y="2464409"/>
            <a:ext cx="5162860" cy="4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71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48" y="1003982"/>
            <a:ext cx="11134725" cy="4638676"/>
          </a:xfrm>
        </p:spPr>
        <p:txBody>
          <a:bodyPr/>
          <a:lstStyle/>
          <a:p>
            <a:r>
              <a:rPr lang="en-US" sz="1600" dirty="0"/>
              <a:t>Using the ESI file for FW 1-23-00-002 (used in this presentation), the </a:t>
            </a:r>
            <a:r>
              <a:rPr lang="en-US" sz="1600" dirty="0" err="1"/>
              <a:t>Statusword</a:t>
            </a:r>
            <a:r>
              <a:rPr lang="en-US" sz="1600" dirty="0"/>
              <a:t> and </a:t>
            </a:r>
            <a:r>
              <a:rPr lang="en-US" sz="1600" dirty="0" err="1"/>
              <a:t>Controlword</a:t>
            </a:r>
            <a:r>
              <a:rPr lang="en-US" sz="1600" dirty="0"/>
              <a:t> are pre-linked to the NC Task-Axis 1.</a:t>
            </a:r>
          </a:p>
          <a:p>
            <a:r>
              <a:rPr lang="en-US" sz="1600" dirty="0"/>
              <a:t>Inputs-&gt;</a:t>
            </a:r>
            <a:r>
              <a:rPr lang="en-US" sz="1600" dirty="0" err="1"/>
              <a:t>Statusword</a:t>
            </a:r>
            <a:endParaRPr lang="en-US" sz="1600" dirty="0"/>
          </a:p>
          <a:p>
            <a:r>
              <a:rPr lang="en-US" sz="1600" dirty="0"/>
              <a:t>On the left below shows the Link for </a:t>
            </a:r>
            <a:r>
              <a:rPr lang="en-US" sz="1600" dirty="0" err="1"/>
              <a:t>Statusword</a:t>
            </a:r>
            <a:r>
              <a:rPr lang="en-US" sz="1600" dirty="0"/>
              <a:t> (Object 6041)</a:t>
            </a:r>
          </a:p>
          <a:p>
            <a:r>
              <a:rPr lang="en-US" sz="1600" dirty="0"/>
              <a:t>When clicking the “Linked To” button the right window appears showing the link to the NC Task-Axis 1.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54" y="171991"/>
            <a:ext cx="10515600" cy="620713"/>
          </a:xfrm>
        </p:spPr>
        <p:txBody>
          <a:bodyPr/>
          <a:lstStyle/>
          <a:p>
            <a:r>
              <a:rPr lang="en-US" sz="2800" dirty="0"/>
              <a:t>STEP 13: Linking PDOs to NC Task-Axis 1 (</a:t>
            </a:r>
            <a:r>
              <a:rPr lang="en-US" sz="2800" dirty="0" err="1"/>
              <a:t>Statusword</a:t>
            </a:r>
            <a:r>
              <a:rPr lang="en-US" sz="28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8FACF7-B0E3-1DB1-9F54-309351A94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1" y="2449881"/>
            <a:ext cx="6221772" cy="3589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2516ED-FD33-D1CC-8E97-4F32C7949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763" y="2473028"/>
            <a:ext cx="5000443" cy="40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0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5F0AB0-64C6-9C49-B5D4-5B1A349103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2296" y="689176"/>
            <a:ext cx="10937112" cy="5676900"/>
          </a:xfrm>
        </p:spPr>
        <p:txBody>
          <a:bodyPr/>
          <a:lstStyle/>
          <a:p>
            <a:r>
              <a:rPr lang="en-US" sz="4000" dirty="0"/>
              <a:t>TwinCAT3 to AKD </a:t>
            </a:r>
            <a:r>
              <a:rPr lang="en-US" sz="4000" dirty="0" err="1"/>
              <a:t>EtherCAT</a:t>
            </a:r>
            <a:r>
              <a:rPr lang="en-US" sz="4000" dirty="0"/>
              <a:t> Setup and Demonstration using ESI Default Settings and Mapping and Default </a:t>
            </a:r>
            <a:r>
              <a:rPr lang="en-US" sz="4000" dirty="0" err="1"/>
              <a:t>EtherCAT</a:t>
            </a:r>
            <a:r>
              <a:rPr lang="en-US" sz="4000" dirty="0"/>
              <a:t> Scaling</a:t>
            </a:r>
          </a:p>
        </p:txBody>
      </p:sp>
    </p:spTree>
    <p:extLst>
      <p:ext uri="{BB962C8B-B14F-4D97-AF65-F5344CB8AC3E}">
        <p14:creationId xmlns:p14="http://schemas.microsoft.com/office/powerpoint/2010/main" val="3612067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48" y="1003982"/>
            <a:ext cx="11134725" cy="4638676"/>
          </a:xfrm>
        </p:spPr>
        <p:txBody>
          <a:bodyPr/>
          <a:lstStyle/>
          <a:p>
            <a:r>
              <a:rPr lang="en-US" sz="1600" dirty="0"/>
              <a:t>Under the Solution Explorer Drive 1(AKD) click on “Position actual internal value” under Inputs as shown on the left below.</a:t>
            </a:r>
          </a:p>
          <a:p>
            <a:r>
              <a:rPr lang="en-US" sz="1600" dirty="0"/>
              <a:t>In the middle screenshot the “Variable” tab the “Linked To” field is empty (no link) for Position actual internal value (object 6063),</a:t>
            </a:r>
          </a:p>
          <a:p>
            <a:r>
              <a:rPr lang="en-US" sz="1600" dirty="0"/>
              <a:t>On click of the “Linked To” button the right window “Attach Variable Position actual value (Input)” appears showing the appropriate link to the NC Task-Axis 1.</a:t>
            </a:r>
          </a:p>
          <a:p>
            <a:r>
              <a:rPr lang="en-US" sz="1600" dirty="0"/>
              <a:t>Link the “Position actual internal value” to the NC Task-Axis 1 as shown and click OK.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54" y="171991"/>
            <a:ext cx="10515600" cy="620713"/>
          </a:xfrm>
        </p:spPr>
        <p:txBody>
          <a:bodyPr/>
          <a:lstStyle/>
          <a:p>
            <a:r>
              <a:rPr lang="en-US" sz="2000" dirty="0"/>
              <a:t>STEP 13: Linking PDOs to NC Task-Axis 1 (Position Actual Internal Value)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0F7D7-BA73-F739-8C7A-AA378DB69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5" y="3079776"/>
            <a:ext cx="6194095" cy="3606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803E5E-035C-F8B0-BC27-4CFBB6F5E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194" y="3062414"/>
            <a:ext cx="4631114" cy="37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48" y="1003982"/>
            <a:ext cx="11134725" cy="4638676"/>
          </a:xfrm>
        </p:spPr>
        <p:txBody>
          <a:bodyPr/>
          <a:lstStyle/>
          <a:p>
            <a:r>
              <a:rPr lang="en-US" sz="1600" dirty="0"/>
              <a:t>Under the Solution Explorer Drive 1(AKD) click on 1</a:t>
            </a:r>
            <a:r>
              <a:rPr lang="en-US" sz="1600" baseline="30000" dirty="0"/>
              <a:t>st</a:t>
            </a:r>
            <a:r>
              <a:rPr lang="en-US" sz="1600" dirty="0"/>
              <a:t> set-point under Outputs as shown on the left below.</a:t>
            </a:r>
          </a:p>
          <a:p>
            <a:r>
              <a:rPr lang="en-US" sz="1600" dirty="0"/>
              <a:t>In the middle screenshot the “Variable” tab the “Linked To” field is empty (no link) for 1</a:t>
            </a:r>
            <a:r>
              <a:rPr lang="en-US" sz="1600" baseline="30000" dirty="0"/>
              <a:t>st</a:t>
            </a:r>
            <a:r>
              <a:rPr lang="en-US" sz="1600" dirty="0"/>
              <a:t> set-point (Object 60C1h sub 1)</a:t>
            </a:r>
          </a:p>
          <a:p>
            <a:r>
              <a:rPr lang="en-US" sz="1600" dirty="0"/>
              <a:t>On click of the </a:t>
            </a:r>
            <a:r>
              <a:rPr lang="en-US" sz="1600" dirty="0" err="1"/>
              <a:t>the</a:t>
            </a:r>
            <a:r>
              <a:rPr lang="en-US" sz="1600" dirty="0"/>
              <a:t> “Linked To” button the right window  “Attach Variable 1</a:t>
            </a:r>
            <a:r>
              <a:rPr lang="en-US" sz="1600" baseline="30000" dirty="0"/>
              <a:t>st</a:t>
            </a:r>
            <a:r>
              <a:rPr lang="en-US" sz="1600" dirty="0"/>
              <a:t> set-point (Output)” appears showing the appropriate link to the NC Task-Axis 1.</a:t>
            </a:r>
          </a:p>
          <a:p>
            <a:r>
              <a:rPr lang="en-US" sz="1600" dirty="0"/>
              <a:t>Link the 1</a:t>
            </a:r>
            <a:r>
              <a:rPr lang="en-US" sz="1600" baseline="30000" dirty="0"/>
              <a:t>st</a:t>
            </a:r>
            <a:r>
              <a:rPr lang="en-US" sz="1600" dirty="0"/>
              <a:t> set-point (output) to the NC Task-Axis 1 as shown and click OK.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54" y="171991"/>
            <a:ext cx="10515600" cy="620713"/>
          </a:xfrm>
        </p:spPr>
        <p:txBody>
          <a:bodyPr/>
          <a:lstStyle/>
          <a:p>
            <a:r>
              <a:rPr lang="en-US" sz="2000" dirty="0"/>
              <a:t>STEP 13: Linking PDOs to NC Task-Axis 1 (1</a:t>
            </a:r>
            <a:r>
              <a:rPr lang="en-US" sz="2000" baseline="30000" dirty="0"/>
              <a:t>st</a:t>
            </a:r>
            <a:r>
              <a:rPr lang="en-US" sz="2000" dirty="0"/>
              <a:t> set-point)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8EE663-8A1B-0CF9-E603-17308BC32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54" y="2511074"/>
            <a:ext cx="6119650" cy="36742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24F0FC-E5E0-0E34-0B03-9968A7E16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188" y="2511074"/>
            <a:ext cx="4626143" cy="376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78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7" y="1109662"/>
            <a:ext cx="11134725" cy="4638676"/>
          </a:xfrm>
        </p:spPr>
        <p:txBody>
          <a:bodyPr/>
          <a:lstStyle/>
          <a:p>
            <a:r>
              <a:rPr lang="en-US" sz="1800" dirty="0"/>
              <a:t>Under NC-Task- Axis 1 click on the Parameter tab as shown and expand the Monitoring group.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14: Disable monitoring for Bench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ECFDD-04B5-D8C6-21C3-BF8EF3434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38" y="1563190"/>
            <a:ext cx="11312324" cy="356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13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7" y="1109662"/>
            <a:ext cx="11134725" cy="4638676"/>
          </a:xfrm>
        </p:spPr>
        <p:txBody>
          <a:bodyPr/>
          <a:lstStyle/>
          <a:p>
            <a:r>
              <a:rPr lang="en-US" sz="1800" dirty="0"/>
              <a:t>Change the 3 positioning monitoring settings from the default “TRUE” to “FALSE”.</a:t>
            </a:r>
          </a:p>
          <a:p>
            <a:pPr marL="0" indent="0">
              <a:buNone/>
            </a:pPr>
            <a:r>
              <a:rPr lang="en-US" sz="1800" dirty="0"/>
              <a:t>      Note: Disabling positioning monitoring assumes a bench test. In a real application these settings are the</a:t>
            </a:r>
          </a:p>
          <a:p>
            <a:pPr marL="0" indent="0">
              <a:buNone/>
            </a:pPr>
            <a:r>
              <a:rPr lang="en-US" sz="1800" dirty="0"/>
              <a:t>     programmer’s responsibility.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14: Disable monitoring for Bench Test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BFDF09-DBBB-6999-A276-4E3BD3F0D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114" y="2205695"/>
            <a:ext cx="6771795" cy="444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49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14: Disable monitoring for Bench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CF89C-23BA-E34B-F7ED-98FAAC172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8" y="1451262"/>
            <a:ext cx="6696002" cy="4345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771BEB-D344-82ED-7D41-E5DFECA22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71" y="1451262"/>
            <a:ext cx="3324689" cy="1066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1C9E9A-3374-4FC2-9F60-3E416685CCDE}"/>
              </a:ext>
            </a:extLst>
          </p:cNvPr>
          <p:cNvSpPr txBox="1"/>
          <p:nvPr/>
        </p:nvSpPr>
        <p:spPr>
          <a:xfrm>
            <a:off x="674226" y="914400"/>
            <a:ext cx="9986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Click the Save icon in the toolbar to save these settings.</a:t>
            </a:r>
          </a:p>
        </p:txBody>
      </p:sp>
    </p:spTree>
    <p:extLst>
      <p:ext uri="{BB962C8B-B14F-4D97-AF65-F5344CB8AC3E}">
        <p14:creationId xmlns:p14="http://schemas.microsoft.com/office/powerpoint/2010/main" val="2165937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15: Set Axis Units and Scaling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C9E9A-3374-4FC2-9F60-3E416685CCDE}"/>
              </a:ext>
            </a:extLst>
          </p:cNvPr>
          <p:cNvSpPr txBox="1"/>
          <p:nvPr/>
        </p:nvSpPr>
        <p:spPr>
          <a:xfrm>
            <a:off x="674226" y="914400"/>
            <a:ext cx="9986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Under NC-Task-&gt;Axes-&gt;Axis 1 click the “Settings” tab. The default Unit is “mm” which will be used.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F859D2-D80A-4890-FE7C-FF89BC2CB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33" y="1409418"/>
            <a:ext cx="9678751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58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15: Set Axis Units and Scaling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C9E9A-3374-4FC2-9F60-3E416685CCDE}"/>
              </a:ext>
            </a:extLst>
          </p:cNvPr>
          <p:cNvSpPr txBox="1"/>
          <p:nvPr/>
        </p:nvSpPr>
        <p:spPr>
          <a:xfrm>
            <a:off x="674226" y="914400"/>
            <a:ext cx="9986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Under NC-Task-&gt;Axes-&gt;Axis 1-&gt;Enc click the “Parameter” tab. The Scaling Factor Numerator and Denominator are shown with default values.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AB99C8-846B-AA6F-046A-72F4F8783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9" y="1646595"/>
            <a:ext cx="10455797" cy="42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29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15: Set Axis Units and Scaling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C9E9A-3374-4FC2-9F60-3E416685CCDE}"/>
              </a:ext>
            </a:extLst>
          </p:cNvPr>
          <p:cNvSpPr txBox="1"/>
          <p:nvPr/>
        </p:nvSpPr>
        <p:spPr>
          <a:xfrm>
            <a:off x="674226" y="914400"/>
            <a:ext cx="99860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 Workbench when FBUS.PARAM05=0 and FB1.PSCALE=20 (both default values) </a:t>
            </a:r>
            <a:r>
              <a:rPr lang="en-US" sz="1800" dirty="0" err="1"/>
              <a:t>EtherCAT</a:t>
            </a:r>
            <a:r>
              <a:rPr lang="en-US" sz="1800" dirty="0"/>
              <a:t> scaling for IP Mode is 2^20 or 1048576 counts per rev of motor.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this example Workbench Units is set for a 5mm per rev </a:t>
            </a:r>
            <a:r>
              <a:rPr lang="en-US" dirty="0" err="1"/>
              <a:t>ballscrew</a:t>
            </a:r>
            <a:r>
              <a:rPr lang="en-US" dirty="0"/>
              <a:t> with position, velocity, and acceleration units set to 3-Custom (mechanics dependent) and units in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Keep in mind Workbench Units are for values displayed or set in Workbench and not related to </a:t>
            </a:r>
            <a:r>
              <a:rPr lang="en-US" sz="1800" dirty="0" err="1"/>
              <a:t>EtherCAT</a:t>
            </a:r>
            <a:r>
              <a:rPr lang="en-US" sz="1800" dirty="0"/>
              <a:t> scaling (this example is setup so Workbench and </a:t>
            </a:r>
            <a:r>
              <a:rPr lang="en-US" sz="1800" dirty="0" err="1"/>
              <a:t>EtherCAT</a:t>
            </a:r>
            <a:r>
              <a:rPr lang="en-US" sz="1800" dirty="0"/>
              <a:t> units agree).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7D6FE7-FCBA-5060-80AA-940616D03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8" y="2618967"/>
            <a:ext cx="4601217" cy="2934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ABEA2-747F-9362-6140-E5A093347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800" y="2740168"/>
            <a:ext cx="5229484" cy="403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01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15: Set Axis Units and Scaling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C9E9A-3374-4FC2-9F60-3E416685CCDE}"/>
              </a:ext>
            </a:extLst>
          </p:cNvPr>
          <p:cNvSpPr txBox="1"/>
          <p:nvPr/>
        </p:nvSpPr>
        <p:spPr>
          <a:xfrm>
            <a:off x="361709" y="1167464"/>
            <a:ext cx="99860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Returning to TwinCAT3 and setting the Scaling Factor Numerator and Denominator.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Scaling Factor Numerator is in mm for TwinCAT3 which will be set to 5 mm (the lead of the </a:t>
            </a:r>
            <a:r>
              <a:rPr lang="en-US" sz="1600" dirty="0" err="1"/>
              <a:t>ballscrew</a:t>
            </a:r>
            <a:r>
              <a:rPr lang="en-US" sz="1600" dirty="0"/>
              <a:t> in this example).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Scaling Factor Denominator will be set to 1048576 (equivalent to the number of counts per rev in </a:t>
            </a:r>
            <a:r>
              <a:rPr lang="en-US" sz="1600" dirty="0" err="1"/>
              <a:t>EtherCAT</a:t>
            </a:r>
            <a:r>
              <a:rPr lang="en-US" sz="1600" dirty="0"/>
              <a:t> units for the AKD drive.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the Download button and then Save now button on the Persistent Changes pop-up window.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59E65-18D3-6B56-6164-30A2896B2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20" y="2875899"/>
            <a:ext cx="6095183" cy="3883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B9481-41F7-8C0D-8CDC-89F54D26C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646" y="2875899"/>
            <a:ext cx="3820058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54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16: Set Manual Velocity for Jogging From Console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C9E9A-3374-4FC2-9F60-3E416685CCDE}"/>
              </a:ext>
            </a:extLst>
          </p:cNvPr>
          <p:cNvSpPr txBox="1"/>
          <p:nvPr/>
        </p:nvSpPr>
        <p:spPr>
          <a:xfrm>
            <a:off x="361709" y="1167464"/>
            <a:ext cx="99860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Return to the NC-Task-&gt;Axes-&gt;Axis 1-&gt;Parameter tab to adjust the Manual Velocity settings. These are correlated to with the +/- (slow) and ++/-- (fast) buttons on the Console in TwinCAT3.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5B508-A18A-3D61-8DA1-59C2D243E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6" y="1716328"/>
            <a:ext cx="10583119" cy="422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2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Identify what version of firmware is resident in the AKD drive using Workbench.</a:t>
            </a:r>
          </a:p>
          <a:p>
            <a:r>
              <a:rPr lang="en-US" sz="1800" dirty="0"/>
              <a:t>Navigate to the Drive Overview screen and click More to see the Firmware Version.</a:t>
            </a:r>
          </a:p>
          <a:p>
            <a:r>
              <a:rPr lang="en-US" sz="1800" dirty="0"/>
              <a:t>The firmware used in this presentation is 1-23-00-002.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1: Identify the AKD Drive Firmware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771E7-761A-A82D-B1D8-A0A8AC8A6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50" y="2348686"/>
            <a:ext cx="7870785" cy="405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71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16: Set Manual Velocity for Jogging From Console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1C9E9A-3374-4FC2-9F60-3E416685CCDE}"/>
              </a:ext>
            </a:extLst>
          </p:cNvPr>
          <p:cNvSpPr txBox="1"/>
          <p:nvPr/>
        </p:nvSpPr>
        <p:spPr>
          <a:xfrm>
            <a:off x="361709" y="1167464"/>
            <a:ext cx="99860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These settings are application dependent. For this demonstration they are changed to 10 mm/s (fast) and 5 mm/s (slow). Save settings.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9C5D8-4E16-5D89-16A7-56E2407F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9" y="1884139"/>
            <a:ext cx="6312356" cy="4059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346F2E-292C-759B-5D5C-B702930B8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065" y="1884139"/>
            <a:ext cx="2838846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71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Activate Configuration in the toolbar and click ok.</a:t>
            </a: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293687"/>
            <a:ext cx="10515600" cy="620713"/>
          </a:xfrm>
        </p:spPr>
        <p:txBody>
          <a:bodyPr/>
          <a:lstStyle/>
          <a:p>
            <a:r>
              <a:rPr lang="en-US" sz="2400" dirty="0"/>
              <a:t>STEP 17: Generate Mappings, Activate Config, Restart in Run Mode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6435F-B1FC-3159-A1D7-32233CFA3EE9}"/>
              </a:ext>
            </a:extLst>
          </p:cNvPr>
          <p:cNvSpPr txBox="1"/>
          <p:nvPr/>
        </p:nvSpPr>
        <p:spPr>
          <a:xfrm>
            <a:off x="408008" y="1188521"/>
            <a:ext cx="8573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Right-click </a:t>
            </a:r>
            <a:r>
              <a:rPr lang="en-US" dirty="0"/>
              <a:t>“</a:t>
            </a:r>
            <a:r>
              <a:rPr lang="en-US" sz="1800" dirty="0"/>
              <a:t>Mappings” in the Solution Explorer and click “Generate Mappings”.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F80364-FAB8-FF9E-DECC-60FA95872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22" y="1847925"/>
            <a:ext cx="5068007" cy="11812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B185E0-C8E4-AEE0-202C-94504856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22" y="3828810"/>
            <a:ext cx="3334215" cy="1724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6BB38F-85CB-657F-1445-A4B8D55D6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610" y="3807047"/>
            <a:ext cx="2981741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98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 TwinCAT3 status bar shows “Ready” on the left and the icon on the right increments numerical indicating the TwinCAT3 project is running.</a:t>
            </a: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293687"/>
            <a:ext cx="10515600" cy="620713"/>
          </a:xfrm>
        </p:spPr>
        <p:txBody>
          <a:bodyPr/>
          <a:lstStyle/>
          <a:p>
            <a:r>
              <a:rPr lang="en-US" sz="2400" dirty="0"/>
              <a:t>STEP 17: Generate Mappings, Activate Config, Restart in Run Mode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6435F-B1FC-3159-A1D7-32233CFA3EE9}"/>
              </a:ext>
            </a:extLst>
          </p:cNvPr>
          <p:cNvSpPr txBox="1"/>
          <p:nvPr/>
        </p:nvSpPr>
        <p:spPr>
          <a:xfrm>
            <a:off x="408008" y="118852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Click OK to start run mode.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8C9B33-999A-91AC-F9A2-91BEC0594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66" y="1674256"/>
            <a:ext cx="2705478" cy="1448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9B369A-AB48-4967-16F5-9C3A1856C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21" y="3936335"/>
            <a:ext cx="10174120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60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PL.CMD (position command) and PL.FB (position feedback) are added to the Watch window in Workbench for convenience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293687"/>
            <a:ext cx="10515600" cy="620713"/>
          </a:xfrm>
        </p:spPr>
        <p:txBody>
          <a:bodyPr/>
          <a:lstStyle/>
          <a:p>
            <a:r>
              <a:rPr lang="en-US" sz="2400" dirty="0"/>
              <a:t>STEP 18: Enabling and Generating Motion from the Console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6435F-B1FC-3159-A1D7-32233CFA3EE9}"/>
              </a:ext>
            </a:extLst>
          </p:cNvPr>
          <p:cNvSpPr txBox="1"/>
          <p:nvPr/>
        </p:nvSpPr>
        <p:spPr>
          <a:xfrm>
            <a:off x="408008" y="1188520"/>
            <a:ext cx="10333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note in Workbench the axis is inactive and SW (software enable) is off but the drive is ready to be enabled.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C44D7F-0DEA-822B-022E-0F18AB6E4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21" y="1966076"/>
            <a:ext cx="3810532" cy="2857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7F1D90-268E-DC52-4218-0F04139B0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21" y="3165660"/>
            <a:ext cx="6563641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66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293687"/>
            <a:ext cx="10515600" cy="620713"/>
          </a:xfrm>
        </p:spPr>
        <p:txBody>
          <a:bodyPr/>
          <a:lstStyle/>
          <a:p>
            <a:r>
              <a:rPr lang="en-US" sz="2400" dirty="0"/>
              <a:t>STEP 18: Enabling and Generating Motion from the Console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6435F-B1FC-3159-A1D7-32233CFA3EE9}"/>
              </a:ext>
            </a:extLst>
          </p:cNvPr>
          <p:cNvSpPr txBox="1"/>
          <p:nvPr/>
        </p:nvSpPr>
        <p:spPr>
          <a:xfrm>
            <a:off x="408008" y="981758"/>
            <a:ext cx="10333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Navigate to the Console in TwinCAT3 by clicking on the AKD drive in the Solution Explorer and then click on the NC-Online tab.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The console also be accessed by navigating to NC-Task-&gt;Axes-&gt;Axis 1-&gt; NC-Online tab.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41239-95A4-0E9E-1BC6-B02942E1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08" y="2108971"/>
            <a:ext cx="10333298" cy="48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38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 </a:t>
            </a:r>
          </a:p>
          <a:p>
            <a:endParaRPr lang="en-US" sz="1800" dirty="0"/>
          </a:p>
          <a:p>
            <a:r>
              <a:rPr lang="en-US" sz="1800" dirty="0"/>
              <a:t>The Workbench status bar indicates the axis is enabled.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293687"/>
            <a:ext cx="10515600" cy="620713"/>
          </a:xfrm>
        </p:spPr>
        <p:txBody>
          <a:bodyPr/>
          <a:lstStyle/>
          <a:p>
            <a:r>
              <a:rPr lang="en-US" sz="2400" dirty="0"/>
              <a:t>STEP 18: Enabling and Generating Motion from the Console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6435F-B1FC-3159-A1D7-32233CFA3EE9}"/>
              </a:ext>
            </a:extLst>
          </p:cNvPr>
          <p:cNvSpPr txBox="1"/>
          <p:nvPr/>
        </p:nvSpPr>
        <p:spPr>
          <a:xfrm>
            <a:off x="408008" y="1188520"/>
            <a:ext cx="103332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the “Set” button under Enabling in the Console.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 the Set</a:t>
            </a:r>
            <a:r>
              <a:rPr lang="en-US" dirty="0"/>
              <a:t> Enabling pop-up window click the “All” button or check all 3 boxes and set the override to an appropriate value.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BDB73-5255-7CF9-D6B9-4A250ACD4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80" y="3624262"/>
            <a:ext cx="2000529" cy="1476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58B8D3-B63A-B45C-B4C5-E7BFCCB2C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5704563"/>
            <a:ext cx="3686689" cy="314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AFF8EC-DB9F-1FE9-B4DE-54CC0659C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35" y="1604793"/>
            <a:ext cx="1806798" cy="103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76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293687"/>
            <a:ext cx="10515600" cy="620713"/>
          </a:xfrm>
        </p:spPr>
        <p:txBody>
          <a:bodyPr/>
          <a:lstStyle/>
          <a:p>
            <a:r>
              <a:rPr lang="en-US" sz="2400" dirty="0"/>
              <a:t>STEP 18: Enabling and Generating Motion from the Console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6435F-B1FC-3159-A1D7-32233CFA3EE9}"/>
              </a:ext>
            </a:extLst>
          </p:cNvPr>
          <p:cNvSpPr txBox="1"/>
          <p:nvPr/>
        </p:nvSpPr>
        <p:spPr>
          <a:xfrm>
            <a:off x="408008" y="1188520"/>
            <a:ext cx="10333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Jogging from the Console.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+/- buttons</a:t>
            </a:r>
            <a:r>
              <a:rPr lang="en-US" sz="1800" dirty="0"/>
              <a:t> Jog </a:t>
            </a:r>
            <a:r>
              <a:rPr lang="en-US" dirty="0"/>
              <a:t>Increment Forward/Reverse.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++/-- buttons Jog at the Manual Velocity Fast/Slow as set by step 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These rates can be changed under NC-Task-&gt;Axes-&gt;Axis 1-&gt;Parameter Tab.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86E1FC-0623-0056-7487-68D8C3FBB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08" y="2765932"/>
            <a:ext cx="4529189" cy="3406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B21DAC-6D69-01B7-2A46-19AEBDFB8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549" y="2765932"/>
            <a:ext cx="5958814" cy="38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28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With F2 (-) held down and monitoring in Workbench under Axis 1-&gt;Velocity Loop-&gt;Status tab the axis jogs at the velocity of -5 mm/s</a:t>
            </a: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293687"/>
            <a:ext cx="10515600" cy="620713"/>
          </a:xfrm>
        </p:spPr>
        <p:txBody>
          <a:bodyPr/>
          <a:lstStyle/>
          <a:p>
            <a:r>
              <a:rPr lang="en-US" sz="2400" dirty="0"/>
              <a:t>STEP 18: Enabling and Generating Motion from the Console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6435F-B1FC-3159-A1D7-32233CFA3EE9}"/>
              </a:ext>
            </a:extLst>
          </p:cNvPr>
          <p:cNvSpPr txBox="1"/>
          <p:nvPr/>
        </p:nvSpPr>
        <p:spPr>
          <a:xfrm>
            <a:off x="408008" y="1188520"/>
            <a:ext cx="103332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With F3 (+) held down and monitoring in Workbench under Axis 1-&gt;Velocity Loop-&gt;Status tab the axis jogs at the velocity of +5 mm/s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626A6-7776-4DCB-2E0A-681B277F9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86" y="4315262"/>
            <a:ext cx="2848373" cy="1514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C6B77-2582-1CCE-1208-A19E7A408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44" y="1970038"/>
            <a:ext cx="2724530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2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With F1 (--) held down and monitoring in Workbench under Axis 1-&gt;Velocity Loop-&gt;Status tab the axis jogs at the velocity of -10 mm/s</a:t>
            </a: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293687"/>
            <a:ext cx="10515600" cy="620713"/>
          </a:xfrm>
        </p:spPr>
        <p:txBody>
          <a:bodyPr/>
          <a:lstStyle/>
          <a:p>
            <a:r>
              <a:rPr lang="en-US" sz="2400" dirty="0"/>
              <a:t>STEP 18: Enabling and Generating Motion from the Console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6435F-B1FC-3159-A1D7-32233CFA3EE9}"/>
              </a:ext>
            </a:extLst>
          </p:cNvPr>
          <p:cNvSpPr txBox="1"/>
          <p:nvPr/>
        </p:nvSpPr>
        <p:spPr>
          <a:xfrm>
            <a:off x="408008" y="1188520"/>
            <a:ext cx="103332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With F4 (++) held down and monitoring in Workbench under Axis 1-&gt;Velocity Loop-&gt;Status tab the axis jogs at the velocity of +10 mm/s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A14149-261B-780C-C97B-28119C3C3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77" y="1866682"/>
            <a:ext cx="2934109" cy="1562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4D654B-D18B-3306-DB18-D9845BE3D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99" y="4333650"/>
            <a:ext cx="2848373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69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293687"/>
            <a:ext cx="10515600" cy="620713"/>
          </a:xfrm>
        </p:spPr>
        <p:txBody>
          <a:bodyPr/>
          <a:lstStyle/>
          <a:p>
            <a:r>
              <a:rPr lang="en-US" sz="2400" dirty="0"/>
              <a:t>STEP 18: Enabling and Generating Motion from the Console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6435F-B1FC-3159-A1D7-32233CFA3EE9}"/>
              </a:ext>
            </a:extLst>
          </p:cNvPr>
          <p:cNvSpPr txBox="1"/>
          <p:nvPr/>
        </p:nvSpPr>
        <p:spPr>
          <a:xfrm>
            <a:off x="408008" y="1188520"/>
            <a:ext cx="10333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Making A Positional Move via the Console.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Target Position and Target Velocity for the move are entered here.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E7EB7F-DBD4-FC89-5F37-191BE794C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2028279"/>
            <a:ext cx="5772956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0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Download the firmware zip file that matches the resident drive firmware from the Kollmorgen website and </a:t>
            </a:r>
            <a:r>
              <a:rPr lang="en-US" sz="1800" dirty="0" err="1"/>
              <a:t>and</a:t>
            </a:r>
            <a:r>
              <a:rPr lang="en-US" sz="1800" dirty="0"/>
              <a:t> extract all.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2: Download the firmware zip file</a:t>
            </a:r>
          </a:p>
        </p:txBody>
      </p:sp>
    </p:spTree>
    <p:extLst>
      <p:ext uri="{BB962C8B-B14F-4D97-AF65-F5344CB8AC3E}">
        <p14:creationId xmlns:p14="http://schemas.microsoft.com/office/powerpoint/2010/main" val="1076340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293687"/>
            <a:ext cx="10515600" cy="620713"/>
          </a:xfrm>
        </p:spPr>
        <p:txBody>
          <a:bodyPr/>
          <a:lstStyle/>
          <a:p>
            <a:r>
              <a:rPr lang="en-US" sz="2400" dirty="0"/>
              <a:t>STEP 18: Enabling and Generating Motion from the Console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6435F-B1FC-3159-A1D7-32233CFA3EE9}"/>
              </a:ext>
            </a:extLst>
          </p:cNvPr>
          <p:cNvSpPr txBox="1"/>
          <p:nvPr/>
        </p:nvSpPr>
        <p:spPr>
          <a:xfrm>
            <a:off x="408008" y="1188520"/>
            <a:ext cx="103332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For this demonstration, a target velocity of 20 mm/s and a target position of 325 mm are </a:t>
            </a:r>
            <a:r>
              <a:rPr lang="en-US" dirty="0"/>
              <a:t>entered.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Keep in mind the accel/</a:t>
            </a:r>
            <a:r>
              <a:rPr lang="en-US" sz="1800" dirty="0" err="1"/>
              <a:t>decel</a:t>
            </a:r>
            <a:r>
              <a:rPr lang="en-US" sz="1800" dirty="0"/>
              <a:t> and maximum sp</a:t>
            </a:r>
            <a:r>
              <a:rPr lang="en-US" dirty="0"/>
              <a:t>eed limits </a:t>
            </a:r>
            <a:r>
              <a:rPr lang="en-US" sz="1800" dirty="0"/>
              <a:t>settings in the  NC-Task-&gt;Axes-&gt;Axis 1 are used. The maximum speed limits will prevent the motion </a:t>
            </a:r>
            <a:r>
              <a:rPr lang="en-US" dirty="0"/>
              <a:t>command from executing. </a:t>
            </a:r>
            <a:r>
              <a:rPr lang="en-US" sz="1800" dirty="0"/>
              <a:t>Adjust if necessary.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 the F5 (green) button to start the move and watch the position actual in the Console.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When </a:t>
            </a:r>
            <a:r>
              <a:rPr lang="en-US" dirty="0"/>
              <a:t>move is complete the position actual shows 325.0000 mm in both the Console and in Workbench.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8BB30-72DF-8922-68F8-24E93B98D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08" y="2815694"/>
            <a:ext cx="5002866" cy="3451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01E26-F6D4-4A3F-6E0F-1DFA12C27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686" y="5943600"/>
            <a:ext cx="5769034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4D0D87-7F83-475C-76E0-3F823A39E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264" y="2815694"/>
            <a:ext cx="4372516" cy="308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72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Note: The drive will also disable if only the Controller checkbox is unchecked.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From the Workbench Status bar the axis is now disabled.</a:t>
            </a: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293687"/>
            <a:ext cx="10515600" cy="620713"/>
          </a:xfrm>
        </p:spPr>
        <p:txBody>
          <a:bodyPr/>
          <a:lstStyle/>
          <a:p>
            <a:r>
              <a:rPr lang="en-US" sz="2400" dirty="0"/>
              <a:t>STEP 18: Enabling and Generating Motion from the Console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6435F-B1FC-3159-A1D7-32233CFA3EE9}"/>
              </a:ext>
            </a:extLst>
          </p:cNvPr>
          <p:cNvSpPr txBox="1"/>
          <p:nvPr/>
        </p:nvSpPr>
        <p:spPr>
          <a:xfrm>
            <a:off x="244225" y="1102327"/>
            <a:ext cx="10333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Disable the axis by clicking the Set button under Enabling in the Console.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Uncheck all 3 checkboxes and set the Override % to zero and click 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7D3BC-B28E-AA60-3AAF-13A290D40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02" y="1914335"/>
            <a:ext cx="1971950" cy="1438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9C6716-ECE4-BD90-986C-1A9A4EEE1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02" y="5998539"/>
            <a:ext cx="3762900" cy="295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0170E1-B42A-A940-B1EA-057D76C2E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54" y="3962222"/>
            <a:ext cx="1952898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963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37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74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Setting up TwinCAT3 for operation with the AKD drive is almost identical to TwinCAT2. Some of the terminology is different and the xml file goes in a different location but the general process is the same.</a:t>
            </a:r>
          </a:p>
          <a:p>
            <a:endParaRPr lang="en-US" sz="1800" dirty="0"/>
          </a:p>
          <a:p>
            <a:r>
              <a:rPr lang="en-US" sz="1800" dirty="0"/>
              <a:t>There are 2 XML files for the AKD </a:t>
            </a:r>
            <a:r>
              <a:rPr lang="en-US" sz="1800" dirty="0" err="1"/>
              <a:t>EtherCAT</a:t>
            </a:r>
            <a:r>
              <a:rPr lang="en-US" sz="1800" dirty="0"/>
              <a:t> drive: One for TwinCAT2 and one for TwinCAT3. At some point in time the naming conventions for these XML files changed to make the naming more intuitive.</a:t>
            </a:r>
          </a:p>
          <a:p>
            <a:endParaRPr lang="en-US" sz="1800" dirty="0"/>
          </a:p>
          <a:p>
            <a:r>
              <a:rPr lang="en-US" sz="1800" dirty="0"/>
              <a:t>Original Naming Convention</a:t>
            </a:r>
          </a:p>
          <a:p>
            <a:pPr lvl="1"/>
            <a:r>
              <a:rPr lang="en-US" sz="1400" dirty="0"/>
              <a:t>TwinCAT3 XML file: “AKD </a:t>
            </a:r>
            <a:r>
              <a:rPr lang="en-US" sz="1400" dirty="0" err="1"/>
              <a:t>EtherCAT</a:t>
            </a:r>
            <a:r>
              <a:rPr lang="en-US" sz="1400" dirty="0"/>
              <a:t> Device Description.xml”</a:t>
            </a:r>
          </a:p>
          <a:p>
            <a:pPr lvl="1"/>
            <a:r>
              <a:rPr lang="en-US" sz="1400" dirty="0"/>
              <a:t>TwinCAT2 XML file: “AKD_TwinCAT.xml”</a:t>
            </a:r>
          </a:p>
          <a:p>
            <a:pPr lvl="1"/>
            <a:endParaRPr lang="en-US" sz="1400" dirty="0"/>
          </a:p>
          <a:p>
            <a:r>
              <a:rPr lang="en-US" sz="1800" dirty="0"/>
              <a:t>New Naming Convention</a:t>
            </a:r>
          </a:p>
          <a:p>
            <a:pPr lvl="1"/>
            <a:r>
              <a:rPr lang="en-US" sz="1400" dirty="0"/>
              <a:t>TwinCAT3 XML file: “AKD.xml”</a:t>
            </a:r>
          </a:p>
          <a:p>
            <a:pPr lvl="1"/>
            <a:r>
              <a:rPr lang="en-US" sz="1400" dirty="0"/>
              <a:t>TwinCAT2 XML file: “AKD_TwinCAT2.xml”.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3: Locate the ESI file from the zip file.</a:t>
            </a:r>
          </a:p>
        </p:txBody>
      </p:sp>
    </p:spTree>
    <p:extLst>
      <p:ext uri="{BB962C8B-B14F-4D97-AF65-F5344CB8AC3E}">
        <p14:creationId xmlns:p14="http://schemas.microsoft.com/office/powerpoint/2010/main" val="125167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This procedure will use latest firmware and XML file at the time of this presentation’s creation and will assume the new naming convention and use of TwinCAT3.</a:t>
            </a:r>
          </a:p>
          <a:p>
            <a:r>
              <a:rPr lang="en-US" sz="1800" dirty="0"/>
              <a:t>Locate the XML file named “AKD.xml” in the firmware zip file in the fieldbus folder.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3: Locate the ESI file from the zip file.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D3A62-BFDC-BBA8-D646-30168AFB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2" y="2479327"/>
            <a:ext cx="6220693" cy="1343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E0DCF2-FFDE-1624-983A-345B85D2B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12" y="3822539"/>
            <a:ext cx="8249801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8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Copy the “AKD.XML” and paste into the </a:t>
            </a:r>
            <a:r>
              <a:rPr lang="en-US" sz="1800" dirty="0" err="1"/>
              <a:t>TwinCAT</a:t>
            </a:r>
            <a:r>
              <a:rPr lang="en-US" sz="1800" dirty="0"/>
              <a:t> folder. 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4: Copy the ESI file and paste to </a:t>
            </a:r>
            <a:r>
              <a:rPr lang="en-US" sz="2800" dirty="0" err="1"/>
              <a:t>TwinCAT</a:t>
            </a:r>
            <a:r>
              <a:rPr lang="en-US" sz="2800" dirty="0"/>
              <a:t> folder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6B1C1-C419-CAB4-F31B-755C9A487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49" y="1743928"/>
            <a:ext cx="7332595" cy="2519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B24DA0-3E45-EABA-6F56-3F03A48F7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49" y="4865467"/>
            <a:ext cx="7885277" cy="15500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C097D4-A530-1474-FFDC-F4A23E0E12CE}"/>
              </a:ext>
            </a:extLst>
          </p:cNvPr>
          <p:cNvSpPr txBox="1"/>
          <p:nvPr/>
        </p:nvSpPr>
        <p:spPr>
          <a:xfrm>
            <a:off x="384859" y="437977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After pasting and navigating to the </a:t>
            </a:r>
            <a:r>
              <a:rPr lang="en-US" sz="1800" dirty="0" err="1"/>
              <a:t>EtherCAT</a:t>
            </a:r>
            <a:r>
              <a:rPr lang="en-US" sz="1800" dirty="0"/>
              <a:t> folder:</a:t>
            </a:r>
          </a:p>
        </p:txBody>
      </p:sp>
    </p:spTree>
    <p:extLst>
      <p:ext uri="{BB962C8B-B14F-4D97-AF65-F5344CB8AC3E}">
        <p14:creationId xmlns:p14="http://schemas.microsoft.com/office/powerpoint/2010/main" val="142207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7" y="1109662"/>
            <a:ext cx="11134725" cy="4638676"/>
          </a:xfrm>
        </p:spPr>
        <p:txBody>
          <a:bodyPr/>
          <a:lstStyle/>
          <a:p>
            <a:r>
              <a:rPr lang="en-US" sz="1800" dirty="0"/>
              <a:t>Click on the </a:t>
            </a:r>
            <a:r>
              <a:rPr lang="en-US" sz="1800" dirty="0" err="1"/>
              <a:t>TwinCAT</a:t>
            </a:r>
            <a:r>
              <a:rPr lang="en-US" sz="1800" dirty="0"/>
              <a:t> icon in the system tray and click “</a:t>
            </a:r>
            <a:r>
              <a:rPr lang="en-US" sz="1800" dirty="0" err="1"/>
              <a:t>TwinCAT</a:t>
            </a:r>
            <a:r>
              <a:rPr lang="en-US" sz="1800" dirty="0"/>
              <a:t> XAE” to start the </a:t>
            </a:r>
            <a:r>
              <a:rPr lang="en-US" sz="1800" dirty="0" err="1"/>
              <a:t>TwinCAT</a:t>
            </a:r>
            <a:r>
              <a:rPr lang="en-US" sz="1800" dirty="0"/>
              <a:t> software. The Start Page opens. Click on the Start Page under New project-&gt;New </a:t>
            </a:r>
            <a:r>
              <a:rPr lang="en-US" sz="1800" dirty="0" err="1"/>
              <a:t>TwinCAT</a:t>
            </a:r>
            <a:r>
              <a:rPr lang="en-US" sz="1800" dirty="0"/>
              <a:t> project…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5: Open TwinCAT3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307F8-379A-32FC-DBC6-460068EE1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8" y="1737293"/>
            <a:ext cx="2372056" cy="2210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48E71F-42AF-49EE-F9B7-5F28A15EC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921" y="1858166"/>
            <a:ext cx="7466024" cy="47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5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91FA9A-159D-AB45-8D4B-44438512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7" y="1109662"/>
            <a:ext cx="11134725" cy="4638676"/>
          </a:xfrm>
        </p:spPr>
        <p:txBody>
          <a:bodyPr/>
          <a:lstStyle/>
          <a:p>
            <a:r>
              <a:rPr lang="en-US" sz="1800" dirty="0"/>
              <a:t>Give the new project a name and click OK.</a:t>
            </a:r>
          </a:p>
          <a:p>
            <a:pPr marL="0" indent="0">
              <a:buNone/>
            </a:pPr>
            <a:r>
              <a:rPr lang="en-US" sz="1800" dirty="0"/>
              <a:t>      Note the </a:t>
            </a:r>
            <a:r>
              <a:rPr lang="en-US" sz="1800" dirty="0" err="1"/>
              <a:t>TwinCAT</a:t>
            </a:r>
            <a:r>
              <a:rPr lang="en-US" sz="1800" dirty="0"/>
              <a:t> project type is “</a:t>
            </a:r>
            <a:r>
              <a:rPr lang="en-US" sz="1800" dirty="0" err="1"/>
              <a:t>TwinCAT</a:t>
            </a:r>
            <a:r>
              <a:rPr lang="en-US" sz="1800" dirty="0"/>
              <a:t> XAE Project (XML format)”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F0C40D-8FCF-3849-9967-8617BED71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STEP 6: Name the New Project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72C5B-0A29-337C-2E41-5DBED6DA5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54" y="1784113"/>
            <a:ext cx="6753063" cy="46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55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Slide">
  <a:themeElements>
    <a:clrScheme name="Kollmorgen">
      <a:dk1>
        <a:srgbClr val="3F403F"/>
      </a:dk1>
      <a:lt1>
        <a:srgbClr val="FFFFFF"/>
      </a:lt1>
      <a:dk2>
        <a:srgbClr val="191E6D"/>
      </a:dk2>
      <a:lt2>
        <a:srgbClr val="929392"/>
      </a:lt2>
      <a:accent1>
        <a:srgbClr val="00689D"/>
      </a:accent1>
      <a:accent2>
        <a:srgbClr val="A3DCF6"/>
      </a:accent2>
      <a:accent3>
        <a:srgbClr val="E18C1F"/>
      </a:accent3>
      <a:accent4>
        <a:srgbClr val="FFB900"/>
      </a:accent4>
      <a:accent5>
        <a:srgbClr val="6C1E46"/>
      </a:accent5>
      <a:accent6>
        <a:srgbClr val="A2628E"/>
      </a:accent6>
      <a:hlink>
        <a:srgbClr val="6C1E46"/>
      </a:hlink>
      <a:folHlink>
        <a:srgbClr val="A262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9B35C5A83EEE44A3CA66B2605C13FB" ma:contentTypeVersion="11" ma:contentTypeDescription="Create a new document." ma:contentTypeScope="" ma:versionID="f564f289d55c1f104c879362db1c0ddf">
  <xsd:schema xmlns:xsd="http://www.w3.org/2001/XMLSchema" xmlns:xs="http://www.w3.org/2001/XMLSchema" xmlns:p="http://schemas.microsoft.com/office/2006/metadata/properties" xmlns:ns2="a824c6c0-5be8-4e25-9454-0684ecd5254d" xmlns:ns3="eb4673a1-4cea-45d1-bf2d-d0d59e4bd355" targetNamespace="http://schemas.microsoft.com/office/2006/metadata/properties" ma:root="true" ma:fieldsID="73acecdae21dc35e4bd60505dd3c8b95" ns2:_="" ns3:_="">
    <xsd:import namespace="a824c6c0-5be8-4e25-9454-0684ecd5254d"/>
    <xsd:import namespace="eb4673a1-4cea-45d1-bf2d-d0d59e4bd3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4c6c0-5be8-4e25-9454-0684ecd525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673a1-4cea-45d1-bf2d-d0d59e4bd35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b4673a1-4cea-45d1-bf2d-d0d59e4bd355">
      <UserInfo>
        <DisplayName>McPeake, Janet</DisplayName>
        <AccountId>13</AccountId>
        <AccountType/>
      </UserInfo>
    </SharedWithUsers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857541F-295D-C547-A7F4-77FB22A972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9055FC-BF7D-4A23-A796-F78343093AA1}">
  <ds:schemaRefs>
    <ds:schemaRef ds:uri="a824c6c0-5be8-4e25-9454-0684ecd5254d"/>
    <ds:schemaRef ds:uri="eb4673a1-4cea-45d1-bf2d-d0d59e4bd3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84BBE8C-A840-41EF-9E36-9EF90EF05A14}">
  <ds:schemaRefs>
    <ds:schemaRef ds:uri="eb4673a1-4cea-45d1-bf2d-d0d59e4bd355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a824c6c0-5be8-4e25-9454-0684ecd5254d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689FDC06-8712-7C47-92B8-75DBB211A0D4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4841</TotalTime>
  <Words>2308</Words>
  <Application>Microsoft Office PowerPoint</Application>
  <PresentationFormat>Widescreen</PresentationFormat>
  <Paragraphs>275</Paragraphs>
  <Slides>43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MasterSlide</vt:lpstr>
      <vt:lpstr>think-cell Slide</vt:lpstr>
      <vt:lpstr>TwinCAT3 to AKD EtherCAT Setup and Demonstration using ESI Default Settings and Mapping and Default EtherCAT Scaling </vt:lpstr>
      <vt:lpstr>PowerPoint Presentation</vt:lpstr>
      <vt:lpstr>STEP 1: Identify the AKD Drive Firmware</vt:lpstr>
      <vt:lpstr>STEP 2: Download the firmware zip file</vt:lpstr>
      <vt:lpstr>STEP 3: Locate the ESI file from the zip file.</vt:lpstr>
      <vt:lpstr>STEP 3: Locate the ESI file from the zip file.</vt:lpstr>
      <vt:lpstr>STEP 4: Copy the ESI file and paste to TwinCAT folder</vt:lpstr>
      <vt:lpstr>STEP 5: Open TwinCAT3</vt:lpstr>
      <vt:lpstr>STEP 6: Name the New Project</vt:lpstr>
      <vt:lpstr>STEP 7: Scan For Devices</vt:lpstr>
      <vt:lpstr>STEP 7: Scan For Devices</vt:lpstr>
      <vt:lpstr>STEP 8: Scan For Boxes</vt:lpstr>
      <vt:lpstr>STEP 9: Click No to Activating Free Run Mode</vt:lpstr>
      <vt:lpstr>STEP 10: AKD is added to Devices</vt:lpstr>
      <vt:lpstr>STEP 11: Startup tab on Drive 1 (AKD)</vt:lpstr>
      <vt:lpstr>STEP 11: Startup tab on Drive 1 (AKD)</vt:lpstr>
      <vt:lpstr>STEP 12: Process Data ( PDO mapping )</vt:lpstr>
      <vt:lpstr>STEP 13: Linking PDOs to NC Task-Axis 1 (Controlword)</vt:lpstr>
      <vt:lpstr>STEP 13: Linking PDOs to NC Task-Axis 1 (Statusword)</vt:lpstr>
      <vt:lpstr>STEP 13: Linking PDOs to NC Task-Axis 1 (Position Actual Internal Value)</vt:lpstr>
      <vt:lpstr>STEP 13: Linking PDOs to NC Task-Axis 1 (1st set-point)</vt:lpstr>
      <vt:lpstr>STEP 14: Disable monitoring for Bench Test</vt:lpstr>
      <vt:lpstr>STEP 14: Disable monitoring for Bench Test</vt:lpstr>
      <vt:lpstr>STEP 14: Disable monitoring for Bench Test</vt:lpstr>
      <vt:lpstr>STEP 15: Set Axis Units and Scaling</vt:lpstr>
      <vt:lpstr>STEP 15: Set Axis Units and Scaling</vt:lpstr>
      <vt:lpstr>STEP 15: Set Axis Units and Scaling</vt:lpstr>
      <vt:lpstr>STEP 15: Set Axis Units and Scaling</vt:lpstr>
      <vt:lpstr>STEP 16: Set Manual Velocity for Jogging From Console</vt:lpstr>
      <vt:lpstr>STEP 16: Set Manual Velocity for Jogging From Console</vt:lpstr>
      <vt:lpstr>STEP 17: Generate Mappings, Activate Config, Restart in Run Mode</vt:lpstr>
      <vt:lpstr>STEP 17: Generate Mappings, Activate Config, Restart in Run Mode</vt:lpstr>
      <vt:lpstr>STEP 18: Enabling and Generating Motion from the Console</vt:lpstr>
      <vt:lpstr>STEP 18: Enabling and Generating Motion from the Console</vt:lpstr>
      <vt:lpstr>STEP 18: Enabling and Generating Motion from the Console</vt:lpstr>
      <vt:lpstr>STEP 18: Enabling and Generating Motion from the Console</vt:lpstr>
      <vt:lpstr>STEP 18: Enabling and Generating Motion from the Console</vt:lpstr>
      <vt:lpstr>STEP 18: Enabling and Generating Motion from the Console</vt:lpstr>
      <vt:lpstr>STEP 18: Enabling and Generating Motion from the Console</vt:lpstr>
      <vt:lpstr>STEP 18: Enabling and Generating Motion from the Console</vt:lpstr>
      <vt:lpstr>STEP 18: Enabling and Generating Motion from the Console</vt:lpstr>
      <vt:lpstr>PowerPoint Presentation</vt:lpstr>
      <vt:lpstr>PowerPoint Presentation</vt:lpstr>
    </vt:vector>
  </TitlesOfParts>
  <Company>Danaher Motion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Dixie.Smith</dc:creator>
  <cp:lastModifiedBy>Evans, Todd</cp:lastModifiedBy>
  <cp:revision>21</cp:revision>
  <cp:lastPrinted>2020-02-03T19:44:59Z</cp:lastPrinted>
  <dcterms:created xsi:type="dcterms:W3CDTF">2016-02-16T16:07:10Z</dcterms:created>
  <dcterms:modified xsi:type="dcterms:W3CDTF">2024-06-13T13:19:08Z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McPeake, Janet</vt:lpwstr>
  </property>
  <property fmtid="{D5CDD505-2E9C-101B-9397-08002B2CF9AE}" pid="3" name="SharedWithUsers">
    <vt:lpwstr>13;#McPeake, Janet</vt:lpwstr>
  </property>
  <property fmtid="{D5CDD505-2E9C-101B-9397-08002B2CF9AE}" pid="4" name="ContentTypeId">
    <vt:lpwstr>0x010100569B35C5A83EEE44A3CA66B2605C13FB</vt:lpwstr>
  </property>
  <property fmtid="{D5CDD505-2E9C-101B-9397-08002B2CF9AE}" pid="5" name="_dlc_DocId">
    <vt:lpwstr>YUWNYFR2ZUNV-30301777-6</vt:lpwstr>
  </property>
  <property fmtid="{D5CDD505-2E9C-101B-9397-08002B2CF9AE}" pid="6" name="_dlc_DocIdItemGuid">
    <vt:lpwstr>eca3d264-c611-4878-8455-ec60c1e02308</vt:lpwstr>
  </property>
  <property fmtid="{D5CDD505-2E9C-101B-9397-08002B2CF9AE}" pid="7" name="_dlc_DocIdUrl">
    <vt:lpwstr>https://www.fortiveconnect.com/opco/kollmorgen/brandcenter/_layouts/15/DocIdRedir.aspx?ID=YUWNYFR2ZUNV-30301777-6, YUWNYFR2ZUNV-30301777-6</vt:lpwstr>
  </property>
</Properties>
</file>